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3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4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drawings/drawing1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6" r:id="rId1"/>
    <p:sldMasterId id="2147483951" r:id="rId2"/>
    <p:sldMasterId id="2147483964" r:id="rId3"/>
    <p:sldMasterId id="2147483986" r:id="rId4"/>
  </p:sldMasterIdLst>
  <p:sldIdLst>
    <p:sldId id="289" r:id="rId5"/>
    <p:sldId id="256" r:id="rId6"/>
    <p:sldId id="257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308" r:id="rId20"/>
    <p:sldId id="309" r:id="rId21"/>
    <p:sldId id="310" r:id="rId22"/>
    <p:sldId id="311" r:id="rId23"/>
    <p:sldId id="312" r:id="rId24"/>
    <p:sldId id="313" r:id="rId25"/>
    <p:sldId id="314" r:id="rId26"/>
    <p:sldId id="315" r:id="rId27"/>
    <p:sldId id="316" r:id="rId28"/>
    <p:sldId id="317" r:id="rId29"/>
    <p:sldId id="318" r:id="rId30"/>
    <p:sldId id="319" r:id="rId31"/>
    <p:sldId id="320" r:id="rId32"/>
    <p:sldId id="321" r:id="rId33"/>
    <p:sldId id="322" r:id="rId34"/>
    <p:sldId id="324" r:id="rId35"/>
    <p:sldId id="325" r:id="rId36"/>
    <p:sldId id="326" r:id="rId37"/>
    <p:sldId id="327" r:id="rId38"/>
    <p:sldId id="333" r:id="rId39"/>
    <p:sldId id="331" r:id="rId40"/>
    <p:sldId id="332" r:id="rId41"/>
    <p:sldId id="335" r:id="rId42"/>
    <p:sldId id="334" r:id="rId43"/>
    <p:sldId id="336" r:id="rId44"/>
    <p:sldId id="337" r:id="rId45"/>
    <p:sldId id="338" r:id="rId46"/>
    <p:sldId id="339" r:id="rId47"/>
    <p:sldId id="340" r:id="rId48"/>
    <p:sldId id="341" r:id="rId4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1F1F1"/>
    <a:srgbClr val="F7F7F7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353" autoAdjust="0"/>
  </p:normalViewPr>
  <p:slideViewPr>
    <p:cSldViewPr snapToGrid="0">
      <p:cViewPr varScale="1">
        <p:scale>
          <a:sx n="72" d="100"/>
          <a:sy n="72" d="100"/>
        </p:scale>
        <p:origin x="840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5" Type="http://schemas.openxmlformats.org/officeDocument/2006/relationships/chartUserShapes" Target="../drawings/drawing1.xml"/><Relationship Id="rId4" Type="http://schemas.openxmlformats.org/officeDocument/2006/relationships/oleObject" Target="file:///C:\Users\Home\Downloads\&#53412;&#51592;&#52852;&#54168;&#54665;&#49324;%20(1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/>
      <c:barChart>
        <c:barDir val="bar"/>
        <c:grouping val="stacked"/>
        <c:varyColors val="0"/>
        <c:ser>
          <c:idx val="2"/>
          <c:order val="0"/>
          <c:tx>
            <c:strRef>
              <c:f>키즈카페!$B$2</c:f>
              <c:strCache>
                <c:ptCount val="1"/>
                <c:pt idx="0">
                  <c:v>시작일</c:v>
                </c:pt>
              </c:strCache>
            </c:strRef>
          </c:tx>
          <c:spPr>
            <a:noFill/>
            <a:ln>
              <a:noFill/>
            </a:ln>
            <a:effectLst/>
          </c:spPr>
          <c:invertIfNegative val="0"/>
          <c:cat>
            <c:strRef>
              <c:f>키즈카페!$A$3:$A$6</c:f>
              <c:strCache>
                <c:ptCount val="4"/>
                <c:pt idx="0">
                  <c:v>주제선정</c:v>
                </c:pt>
                <c:pt idx="1">
                  <c:v>요구사항분석</c:v>
                </c:pt>
                <c:pt idx="2">
                  <c:v>설계</c:v>
                </c:pt>
                <c:pt idx="3">
                  <c:v>구현 및 테스트</c:v>
                </c:pt>
              </c:strCache>
            </c:strRef>
          </c:cat>
          <c:val>
            <c:numRef>
              <c:f>키즈카페!$B$3:$B$6</c:f>
              <c:numCache>
                <c:formatCode>m/d/yyyy</c:formatCode>
                <c:ptCount val="4"/>
                <c:pt idx="0">
                  <c:v>44805.833333333336</c:v>
                </c:pt>
                <c:pt idx="1">
                  <c:v>44806</c:v>
                </c:pt>
                <c:pt idx="2">
                  <c:v>44807</c:v>
                </c:pt>
                <c:pt idx="3">
                  <c:v>44807.416666666664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FCC-416E-B36C-CB9A11FE77CF}"/>
            </c:ext>
          </c:extLst>
        </c:ser>
        <c:ser>
          <c:idx val="0"/>
          <c:order val="1"/>
          <c:tx>
            <c:strRef>
              <c:f>키즈카페!$C$2</c:f>
              <c:strCache>
                <c:ptCount val="1"/>
                <c:pt idx="0">
                  <c:v>기간</c:v>
                </c:pt>
              </c:strCache>
            </c:strRef>
          </c:tx>
          <c:spPr>
            <a:solidFill>
              <a:schemeClr val="accent5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키즈카페!$A$3:$A$6</c:f>
              <c:strCache>
                <c:ptCount val="4"/>
                <c:pt idx="0">
                  <c:v>주제선정</c:v>
                </c:pt>
                <c:pt idx="1">
                  <c:v>요구사항분석</c:v>
                </c:pt>
                <c:pt idx="2">
                  <c:v>설계</c:v>
                </c:pt>
                <c:pt idx="3">
                  <c:v>구현 및 테스트</c:v>
                </c:pt>
              </c:strCache>
            </c:strRef>
          </c:cat>
          <c:val>
            <c:numRef>
              <c:f>키즈카페!$C$3:$C$6</c:f>
              <c:numCache>
                <c:formatCode>h:mm:ss</c:formatCode>
                <c:ptCount val="4"/>
                <c:pt idx="0">
                  <c:v>0.16666666666666666</c:v>
                </c:pt>
                <c:pt idx="1">
                  <c:v>1</c:v>
                </c:pt>
                <c:pt idx="2">
                  <c:v>0.41666666666666669</c:v>
                </c:pt>
                <c:pt idx="3" formatCode="[h]:mm:ss">
                  <c:v>1.4166666666666667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FCC-416E-B36C-CB9A11FE77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89248512"/>
        <c:axId val="1389269312"/>
      </c:barChart>
      <c:catAx>
        <c:axId val="1389248512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89269312"/>
        <c:crosses val="autoZero"/>
        <c:auto val="1"/>
        <c:lblAlgn val="ctr"/>
        <c:lblOffset val="100"/>
        <c:noMultiLvlLbl val="0"/>
      </c:catAx>
      <c:valAx>
        <c:axId val="1389269312"/>
        <c:scaling>
          <c:orientation val="minMax"/>
          <c:max val="44809"/>
          <c:min val="44805.833333333336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yy&quot;-&quot;m&quot;-&quot;d\ h:mm;@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389248512"/>
        <c:crosses val="max"/>
        <c:crossBetween val="between"/>
        <c:majorUnit val="0.5"/>
        <c:minorUnit val="0.2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4">
    <c:autoUpdate val="0"/>
  </c:externalData>
  <c:userShapes r:id="rId5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0.44833</cdr:x>
      <cdr:y>0.40625</cdr:y>
    </cdr:from>
    <cdr:to>
      <cdr:x>0.55167</cdr:x>
      <cdr:y>0.59375</cdr:y>
    </cdr:to>
    <cdr:sp macro="" textlink="">
      <cdr:nvSpPr>
        <cdr:cNvPr id="3" name="TextBox 2">
          <a:extLst xmlns:a="http://schemas.openxmlformats.org/drawingml/2006/main">
            <a:ext uri="{FF2B5EF4-FFF2-40B4-BE49-F238E27FC236}">
              <a16:creationId xmlns:a16="http://schemas.microsoft.com/office/drawing/2014/main" id="{2302D184-AF30-0114-5294-B4E462A99393}"/>
            </a:ext>
          </a:extLst>
        </cdr:cNvPr>
        <cdr:cNvSpPr txBox="1"/>
      </cdr:nvSpPr>
      <cdr:spPr>
        <a:xfrm xmlns:a="http://schemas.openxmlformats.org/drawingml/2006/main">
          <a:off x="3967163" y="19812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/>
        </a:p>
      </cdr:txBody>
    </cdr:sp>
  </cdr:relSizeAnchor>
  <cdr:relSizeAnchor xmlns:cdr="http://schemas.openxmlformats.org/drawingml/2006/chartDrawing">
    <cdr:from>
      <cdr:x>0.07643</cdr:x>
      <cdr:y>0.13477</cdr:y>
    </cdr:from>
    <cdr:to>
      <cdr:x>0.17008</cdr:x>
      <cdr:y>0.20859</cdr:y>
    </cdr:to>
    <cdr:sp macro="" textlink="">
      <cdr:nvSpPr>
        <cdr:cNvPr id="4" name="TextBox 3">
          <a:extLst xmlns:a="http://schemas.openxmlformats.org/drawingml/2006/main">
            <a:ext uri="{FF2B5EF4-FFF2-40B4-BE49-F238E27FC236}">
              <a16:creationId xmlns:a16="http://schemas.microsoft.com/office/drawing/2014/main" id="{8660A62D-A940-CDC9-8F92-F3F579146A21}"/>
            </a:ext>
          </a:extLst>
        </cdr:cNvPr>
        <cdr:cNvSpPr txBox="1"/>
      </cdr:nvSpPr>
      <cdr:spPr>
        <a:xfrm xmlns:a="http://schemas.openxmlformats.org/drawingml/2006/main">
          <a:off x="676276" y="657226"/>
          <a:ext cx="828675" cy="360044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/>
        </a:p>
      </cdr:txBody>
    </cdr:sp>
  </cdr:relSizeAnchor>
  <cdr:relSizeAnchor xmlns:cdr="http://schemas.openxmlformats.org/drawingml/2006/chartDrawing">
    <cdr:from>
      <cdr:x>0.09634</cdr:x>
      <cdr:y>0.10547</cdr:y>
    </cdr:from>
    <cdr:to>
      <cdr:x>0.19968</cdr:x>
      <cdr:y>0.29297</cdr:y>
    </cdr:to>
    <cdr:sp macro="" textlink="">
      <cdr:nvSpPr>
        <cdr:cNvPr id="5" name="TextBox 4">
          <a:extLst xmlns:a="http://schemas.openxmlformats.org/drawingml/2006/main">
            <a:ext uri="{FF2B5EF4-FFF2-40B4-BE49-F238E27FC236}">
              <a16:creationId xmlns:a16="http://schemas.microsoft.com/office/drawing/2014/main" id="{DD3ABF47-2414-A486-1ED1-4F48C7C28A1A}"/>
            </a:ext>
          </a:extLst>
        </cdr:cNvPr>
        <cdr:cNvSpPr txBox="1"/>
      </cdr:nvSpPr>
      <cdr:spPr>
        <a:xfrm xmlns:a="http://schemas.openxmlformats.org/drawingml/2006/main">
          <a:off x="852488" y="51435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1100"/>
            <a:t>4</a:t>
          </a:r>
          <a:r>
            <a:rPr lang="ko-KR" altLang="en-US" sz="1100"/>
            <a:t>시간</a:t>
          </a:r>
        </a:p>
      </cdr:txBody>
    </cdr:sp>
  </cdr:relSizeAnchor>
  <cdr:relSizeAnchor xmlns:cdr="http://schemas.openxmlformats.org/drawingml/2006/chartDrawing">
    <cdr:from>
      <cdr:x>0.25242</cdr:x>
      <cdr:y>0.33594</cdr:y>
    </cdr:from>
    <cdr:to>
      <cdr:x>0.35576</cdr:x>
      <cdr:y>0.52344</cdr:y>
    </cdr:to>
    <cdr:sp macro="" textlink="">
      <cdr:nvSpPr>
        <cdr:cNvPr id="6" name="TextBox 5">
          <a:extLst xmlns:a="http://schemas.openxmlformats.org/drawingml/2006/main">
            <a:ext uri="{FF2B5EF4-FFF2-40B4-BE49-F238E27FC236}">
              <a16:creationId xmlns:a16="http://schemas.microsoft.com/office/drawing/2014/main" id="{1CE1604E-2EC1-586D-9FE0-C51B02F8FB4D}"/>
            </a:ext>
          </a:extLst>
        </cdr:cNvPr>
        <cdr:cNvSpPr txBox="1"/>
      </cdr:nvSpPr>
      <cdr:spPr>
        <a:xfrm xmlns:a="http://schemas.openxmlformats.org/drawingml/2006/main">
          <a:off x="2233613" y="163830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1100"/>
            <a:t>24</a:t>
          </a:r>
          <a:r>
            <a:rPr lang="ko-KR" altLang="en-US" sz="1100"/>
            <a:t>시간</a:t>
          </a:r>
        </a:p>
      </cdr:txBody>
    </cdr:sp>
  </cdr:relSizeAnchor>
  <cdr:relSizeAnchor xmlns:cdr="http://schemas.openxmlformats.org/drawingml/2006/chartDrawing">
    <cdr:from>
      <cdr:x>0.43918</cdr:x>
      <cdr:y>0.55859</cdr:y>
    </cdr:from>
    <cdr:to>
      <cdr:x>0.54252</cdr:x>
      <cdr:y>0.74609</cdr:y>
    </cdr:to>
    <cdr:sp macro="" textlink="">
      <cdr:nvSpPr>
        <cdr:cNvPr id="7" name="TextBox 6">
          <a:extLst xmlns:a="http://schemas.openxmlformats.org/drawingml/2006/main">
            <a:ext uri="{FF2B5EF4-FFF2-40B4-BE49-F238E27FC236}">
              <a16:creationId xmlns:a16="http://schemas.microsoft.com/office/drawing/2014/main" id="{49B2F4D6-794F-9B27-A648-9027685346F9}"/>
            </a:ext>
          </a:extLst>
        </cdr:cNvPr>
        <cdr:cNvSpPr txBox="1"/>
      </cdr:nvSpPr>
      <cdr:spPr>
        <a:xfrm xmlns:a="http://schemas.openxmlformats.org/drawingml/2006/main">
          <a:off x="3886201" y="272415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altLang="ko-KR" sz="1100"/>
            <a:t>10</a:t>
          </a:r>
          <a:r>
            <a:rPr lang="ko-KR" altLang="en-US" sz="1100"/>
            <a:t>시간</a:t>
          </a:r>
        </a:p>
      </cdr:txBody>
    </cdr:sp>
  </cdr:relSizeAnchor>
  <cdr:relSizeAnchor xmlns:cdr="http://schemas.openxmlformats.org/drawingml/2006/chartDrawing">
    <cdr:from>
      <cdr:x>0.67869</cdr:x>
      <cdr:y>0.78516</cdr:y>
    </cdr:from>
    <cdr:to>
      <cdr:x>0.78202</cdr:x>
      <cdr:y>0.97266</cdr:y>
    </cdr:to>
    <cdr:sp macro="" textlink="">
      <cdr:nvSpPr>
        <cdr:cNvPr id="8" name="TextBox 7">
          <a:extLst xmlns:a="http://schemas.openxmlformats.org/drawingml/2006/main">
            <a:ext uri="{FF2B5EF4-FFF2-40B4-BE49-F238E27FC236}">
              <a16:creationId xmlns:a16="http://schemas.microsoft.com/office/drawing/2014/main" id="{FFCBFCA8-C32C-7FD2-F419-34B7C05FE417}"/>
            </a:ext>
          </a:extLst>
        </cdr:cNvPr>
        <cdr:cNvSpPr txBox="1"/>
      </cdr:nvSpPr>
      <cdr:spPr>
        <a:xfrm xmlns:a="http://schemas.openxmlformats.org/drawingml/2006/main">
          <a:off x="6005513" y="3829050"/>
          <a:ext cx="914400" cy="914400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r>
            <a:rPr lang="en-US" altLang="ko-KR" sz="1100"/>
            <a:t>34</a:t>
          </a:r>
          <a:r>
            <a:rPr lang="ko-KR" altLang="en-US" sz="1100"/>
            <a:t>시간</a:t>
          </a:r>
        </a:p>
      </cdr:txBody>
    </cdr:sp>
  </cdr:relSizeAnchor>
  <cdr:relSizeAnchor xmlns:cdr="http://schemas.openxmlformats.org/drawingml/2006/chartDrawing">
    <cdr:from>
      <cdr:x>0</cdr:x>
      <cdr:y>0.49496</cdr:y>
    </cdr:from>
    <cdr:to>
      <cdr:x>1</cdr:x>
      <cdr:y>0.49496</cdr:y>
    </cdr:to>
    <cdr:cxnSp macro="">
      <cdr:nvCxnSpPr>
        <cdr:cNvPr id="2" name="직선 연결선 1">
          <a:extLst xmlns:a="http://schemas.openxmlformats.org/drawingml/2006/main">
            <a:ext uri="{FF2B5EF4-FFF2-40B4-BE49-F238E27FC236}">
              <a16:creationId xmlns:a16="http://schemas.microsoft.com/office/drawing/2014/main" id="{2239986E-2240-5121-CB02-FF75933C5FC9}"/>
            </a:ext>
          </a:extLst>
        </cdr:cNvPr>
        <cdr:cNvCxnSpPr>
          <a:cxnSpLocks xmlns:a="http://schemas.openxmlformats.org/drawingml/2006/main"/>
        </cdr:cNvCxnSpPr>
      </cdr:nvCxnSpPr>
      <cdr:spPr>
        <a:xfrm xmlns:a="http://schemas.openxmlformats.org/drawingml/2006/main">
          <a:off x="0" y="2413814"/>
          <a:ext cx="8848726" cy="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</cdr:cxnSp>
  </cdr:relSizeAnchor>
  <cdr:relSizeAnchor xmlns:cdr="http://schemas.openxmlformats.org/drawingml/2006/chartDrawing">
    <cdr:from>
      <cdr:x>0</cdr:x>
      <cdr:y>0.72254</cdr:y>
    </cdr:from>
    <cdr:to>
      <cdr:x>1</cdr:x>
      <cdr:y>0.72254</cdr:y>
    </cdr:to>
    <cdr:cxnSp macro="">
      <cdr:nvCxnSpPr>
        <cdr:cNvPr id="9" name="직선 연결선 8">
          <a:extLst xmlns:a="http://schemas.openxmlformats.org/drawingml/2006/main">
            <a:ext uri="{FF2B5EF4-FFF2-40B4-BE49-F238E27FC236}">
              <a16:creationId xmlns:a16="http://schemas.microsoft.com/office/drawing/2014/main" id="{2239986E-2240-5121-CB02-FF75933C5FC9}"/>
            </a:ext>
          </a:extLst>
        </cdr:cNvPr>
        <cdr:cNvCxnSpPr>
          <a:cxnSpLocks xmlns:a="http://schemas.openxmlformats.org/drawingml/2006/main"/>
        </cdr:cNvCxnSpPr>
      </cdr:nvCxnSpPr>
      <cdr:spPr>
        <a:xfrm xmlns:a="http://schemas.openxmlformats.org/drawingml/2006/main">
          <a:off x="-1671637" y="3523672"/>
          <a:ext cx="8848726" cy="0"/>
        </a:xfrm>
        <a:prstGeom xmlns:a="http://schemas.openxmlformats.org/drawingml/2006/main" prst="line">
          <a:avLst/>
        </a:prstGeom>
      </cdr:spPr>
      <cdr:style>
        <a:lnRef xmlns:a="http://schemas.openxmlformats.org/drawingml/2006/main" idx="1">
          <a:schemeClr val="dk1"/>
        </a:lnRef>
        <a:fillRef xmlns:a="http://schemas.openxmlformats.org/drawingml/2006/main" idx="0">
          <a:schemeClr val="dk1"/>
        </a:fillRef>
        <a:effectRef xmlns:a="http://schemas.openxmlformats.org/drawingml/2006/main" idx="0">
          <a:schemeClr val="dk1"/>
        </a:effectRef>
        <a:fontRef xmlns:a="http://schemas.openxmlformats.org/drawingml/2006/main" idx="minor">
          <a:schemeClr val="tx1"/>
        </a:fontRef>
      </cdr:style>
    </cdr:cxnSp>
  </cdr:relSizeAnchor>
</c:userShape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1683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28043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581737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63FF34-8AC3-E5CA-6016-9DFE8B5D5A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6546B53-745F-90AA-B636-BD7D4111B8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AF8C190-25C0-69D3-CA77-9C96FD991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44DD85-9FAF-F0E1-CA52-7028ACD08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FDE8C53-2357-98BB-7F78-CA36829B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03271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E3C7FC-D6CF-FD7D-31B4-8533E43C1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9D2E631-EA2A-D5EF-F859-8075075D3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75230B-D486-45A8-A058-88B1DD171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248616-3846-16A5-BB56-83D8096B4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91CFA8F-4EA1-95BB-685C-31AAE55BE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507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6E5E6-72F1-8C67-37E2-275CDDD744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F37F83B-AE66-812D-2984-CC58446C6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947FBBC-8E03-B3FE-0064-37C9D8122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577030-5FEE-7403-EBC1-47293CEA8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61A2CBB-07F2-A211-6CE7-7CA9E7F3C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04378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8E9DC4-171A-CA14-19B2-A49992B69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A341FAF-72C5-D8F2-9E3D-BCC5B7625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11D98EC-7583-AF7C-FC04-3EFD9F497E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74A0F53-4DAF-D09D-B14F-DE40F1EC0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9570473-B8C7-CF1F-DE83-E9D86C71F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29A81DF-B3C3-CBC4-B3A6-E5ACD8089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76901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0CD8004-D65D-87EA-1E95-FABC8C644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282D8E-96E3-3D46-FCD6-D36A127683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1C0072A-5E12-3D79-789A-8BFD9EFF4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A31BD43-0506-3593-DD57-9827026066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9D85AF-80DA-C3FF-C854-1D8F48E91F8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C00FB13-C911-A12D-69F3-E47EFFCCE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AF4F906-2C28-C0C2-DB20-CB7902EF9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E0BBD51-9084-1AF2-5984-BD82069AB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0240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6CD90E-706F-3D02-251F-C0E08D536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AB34CF4-2550-9DC5-6068-2D82EB0CA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D64CE85-7379-3538-95C4-DBABBB3EA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9D844D3-09CC-A6FC-A212-FDBA9AF53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2546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F679832-4AFF-4462-C987-7BD60F5E3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92E71F9-A5BB-0EBF-D418-E65F2174E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6DAAFEE-96BB-253A-5707-EA33B1617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472747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4D7C87-D69E-9BF7-895A-ECE5BBFB5F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ABADD3-8A63-B182-0EB9-F58498D63C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BCB864B-A95C-2D8B-0248-8B1AD30663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DDA9AA8-7348-2024-CB79-8D6DB006C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6A5DD48-F9EA-5DA0-A0E0-91972B4BB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544398A-7163-A944-AD83-D62CD82AFE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429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508997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73EEDF-15E8-2E4E-C377-52FCF9C84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6ED955D-646E-660F-0637-EF9E3F50CA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6F3D721-1E03-9623-6625-9ADABB5BE5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87BD864-9437-6C17-EF91-88A47F630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F653843-115E-C5B4-4A04-029187647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F57EB6F-317A-BD40-F53C-CFFAACAC96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5007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E1AFB6-A41A-388B-B3AA-D053C7404A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04D29EC-E762-8D22-DBF1-F07BEB036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AE2A7A8-E2B0-CF6D-29D5-50C35CB3F4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732D07-D0CB-DC9B-1208-ED032C13A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50236BC-2582-38BC-5421-05D8F0E668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90239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BB36624-4B56-DF03-D94E-E0EA0A649A1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607D40A-41FD-2649-1547-EEF9C69B54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036A74-1168-8600-6E7A-81B0A0CCD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BF58ED-C910-4164-0EBC-6153F00EC4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5276D21-5BE0-0929-7C27-7C74AFE889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00330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C9F9D85-245D-487B-9B00-88B0B539706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21683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365A99C7-F13B-47D8-B5BD-38E6F0CB361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95178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4C9F9D85-245D-487B-9B00-88B0B539706D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rgbClr val="44556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81932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각 삼각형 1">
            <a:extLst>
              <a:ext uri="{FF2B5EF4-FFF2-40B4-BE49-F238E27FC236}">
                <a16:creationId xmlns:a16="http://schemas.microsoft.com/office/drawing/2014/main" id="{5D9AA456-0B6B-4E73-B0F7-E7ED14FCE978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602916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410389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579386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21091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23070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125026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7499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93126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16735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014133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37007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파노라마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76913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726630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269918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524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978848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1333492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083899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104660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800595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87240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33961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11917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7534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9323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36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6654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7" r:id="rId1"/>
    <p:sldLayoutId id="2147483788" r:id="rId2"/>
    <p:sldLayoutId id="2147483789" r:id="rId3"/>
    <p:sldLayoutId id="2147483790" r:id="rId4"/>
    <p:sldLayoutId id="2147483791" r:id="rId5"/>
    <p:sldLayoutId id="2147483792" r:id="rId6"/>
    <p:sldLayoutId id="2147483793" r:id="rId7"/>
    <p:sldLayoutId id="2147483794" r:id="rId8"/>
    <p:sldLayoutId id="2147483795" r:id="rId9"/>
    <p:sldLayoutId id="2147483796" r:id="rId10"/>
    <p:sldLayoutId id="214748379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8D3396B-5F9A-B520-E287-99EE1782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B0CD32-10FC-9255-30FD-7FDB54BAD8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236D6B3-45C5-23A4-BBCA-5D97E9E27F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0F00967-0CA1-334A-4C53-88302382BA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90CAC25-6090-E134-F495-C4A6CA4038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52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52" r:id="rId1"/>
    <p:sldLayoutId id="2147483953" r:id="rId2"/>
    <p:sldLayoutId id="2147483954" r:id="rId3"/>
    <p:sldLayoutId id="2147483955" r:id="rId4"/>
    <p:sldLayoutId id="2147483956" r:id="rId5"/>
    <p:sldLayoutId id="2147483957" r:id="rId6"/>
    <p:sldLayoutId id="2147483958" r:id="rId7"/>
    <p:sldLayoutId id="2147483959" r:id="rId8"/>
    <p:sldLayoutId id="2147483960" r:id="rId9"/>
    <p:sldLayoutId id="2147483961" r:id="rId10"/>
    <p:sldLayoutId id="2147483962" r:id="rId11"/>
    <p:sldLayoutId id="2147483963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각 삼각형 7">
            <a:extLst>
              <a:ext uri="{FF2B5EF4-FFF2-40B4-BE49-F238E27FC236}">
                <a16:creationId xmlns:a16="http://schemas.microsoft.com/office/drawing/2014/main" id="{79EBF7CE-BBD8-4458-A8ED-6DB61D7612E5}"/>
              </a:ext>
            </a:extLst>
          </p:cNvPr>
          <p:cNvSpPr/>
          <p:nvPr userDrawn="1"/>
        </p:nvSpPr>
        <p:spPr>
          <a:xfrm rot="5400000" flipH="1" flipV="1">
            <a:off x="11796713" y="6462713"/>
            <a:ext cx="334962" cy="455612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3508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</p:sldLayoutIdLst>
  <p:txStyles>
    <p:titleStyle>
      <a:lvl1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2pPr>
      <a:lvl3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3pPr>
      <a:lvl4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4pPr>
      <a:lvl5pPr algn="l" rtl="0" eaLnBrk="0" fontAlgn="base" latinLnBrk="1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5pPr>
      <a:lvl6pPr marL="4572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6pPr>
      <a:lvl7pPr marL="9144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7pPr>
      <a:lvl8pPr marL="13716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8pPr>
      <a:lvl9pPr marL="1828800" algn="l" rtl="0" fontAlgn="base" latinLnBrk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  <a:ea typeface="맑은 고딕" panose="020B0503020000020004" pitchFamily="50" charset="-127"/>
        </a:defRPr>
      </a:lvl9pPr>
    </p:titleStyle>
    <p:bodyStyle>
      <a:lvl1pPr marL="228600" indent="-228600" algn="l" rtl="0" eaLnBrk="0" fontAlgn="base" latinLnBrk="1" hangingPunct="0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latinLnBrk="1" hangingPunct="0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64A8455-9882-435B-B5A3-A5C16FA77F19}" type="datetimeFigureOut">
              <a:rPr lang="ko-KR" altLang="en-US" smtClean="0"/>
              <a:t>2022-11-30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CFA93EA-CCA8-4C3B-9396-3FEA3BB8BE4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96267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  <p:sldLayoutId id="2147483998" r:id="rId12"/>
    <p:sldLayoutId id="2147483999" r:id="rId13"/>
    <p:sldLayoutId id="2147484000" r:id="rId14"/>
    <p:sldLayoutId id="2147484001" r:id="rId15"/>
    <p:sldLayoutId id="2147484002" r:id="rId16"/>
    <p:sldLayoutId id="2147484003" r:id="rId17"/>
  </p:sldLayoutIdLst>
  <p:txStyles>
    <p:titleStyle>
      <a:lvl1pPr algn="ctr" defTabSz="457200" rtl="0" eaLnBrk="1" latinLnBrk="1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1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7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38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11">
            <a:extLst>
              <a:ext uri="{FF2B5EF4-FFF2-40B4-BE49-F238E27FC236}">
                <a16:creationId xmlns:a16="http://schemas.microsoft.com/office/drawing/2014/main" id="{DFB5D1BB-0703-437B-BD1E-1D07F8A27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886586B-3F0F-4593-B272-AE75AD0F09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5" name="Rectangle 13">
              <a:extLst>
                <a:ext uri="{FF2B5EF4-FFF2-40B4-BE49-F238E27FC236}">
                  <a16:creationId xmlns:a16="http://schemas.microsoft.com/office/drawing/2014/main" id="{020DEB59-BF94-41B5-8F16-8B10442EE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9A3BEF6F-FC03-43B1-8D1B-8DA3A360DB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31" name="Picture 15">
              <a:extLst>
                <a:ext uri="{FF2B5EF4-FFF2-40B4-BE49-F238E27FC236}">
                  <a16:creationId xmlns:a16="http://schemas.microsoft.com/office/drawing/2014/main" id="{0F49BA32-A501-4C79-9A72-92587AB9EE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32" name="Straight Connector 17">
            <a:extLst>
              <a:ext uri="{FF2B5EF4-FFF2-40B4-BE49-F238E27FC236}">
                <a16:creationId xmlns:a16="http://schemas.microsoft.com/office/drawing/2014/main" id="{883F92AF-2403-4558-B1D7-72130A1E4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0393412-BB8B-4EC9-A88D-93917FA47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88"/>
            <a:ext cx="11227442" cy="5883295"/>
          </a:xfrm>
          <a:prstGeom prst="rect">
            <a:avLst/>
          </a:prstGeom>
          <a:blipFill dpi="0" rotWithShape="1">
            <a:blip r:embed="rId5">
              <a:alphaModFix amt="88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sp>
        <p:nvSpPr>
          <p:cNvPr id="33" name="Rectangle 21">
            <a:extLst>
              <a:ext uri="{FF2B5EF4-FFF2-40B4-BE49-F238E27FC236}">
                <a16:creationId xmlns:a16="http://schemas.microsoft.com/office/drawing/2014/main" id="{68AB7DB4-4BE9-465B-8843-8073715FF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accent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DA5F253-4802-3A51-DD1D-447A449E68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5402" y="982132"/>
            <a:ext cx="9601196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ko-KR" altLang="en-US" sz="6000" dirty="0"/>
              <a:t>앱 프로젝트</a:t>
            </a:r>
            <a:endParaRPr lang="en-US" altLang="ko-KR" sz="6000" dirty="0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FC431BA-A96A-492C-A2FA-F9F701E38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9E73055-8C3E-4C1D-88EA-3D22039CDF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8288" y="3128956"/>
            <a:ext cx="12234672" cy="658368"/>
            <a:chOff x="-18288" y="3128956"/>
            <a:chExt cx="12234672" cy="658368"/>
          </a:xfrm>
        </p:grpSpPr>
        <p:sp>
          <p:nvSpPr>
            <p:cNvPr id="27" name="Rounded Rectangle 30">
              <a:extLst>
                <a:ext uri="{FF2B5EF4-FFF2-40B4-BE49-F238E27FC236}">
                  <a16:creationId xmlns:a16="http://schemas.microsoft.com/office/drawing/2014/main" id="{FF9A1137-08E4-442C-9270-0F23E380D9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6A4AC3F5-7F5F-4B49-835E-36CBE45D3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>
          <p:nvSpPr>
            <p:cNvPr id="29" name="Rounded Rectangle 32">
              <a:extLst>
                <a:ext uri="{FF2B5EF4-FFF2-40B4-BE49-F238E27FC236}">
                  <a16:creationId xmlns:a16="http://schemas.microsoft.com/office/drawing/2014/main" id="{C79DCCFA-B647-41F3-8C57-D19A61760F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3C7401E9-AF65-4A82-8FB1-401302CD5A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BA555850-DA9D-A975-27BF-757D0879939D}"/>
              </a:ext>
            </a:extLst>
          </p:cNvPr>
          <p:cNvSpPr txBox="1"/>
          <p:nvPr/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  <a:buFont typeface="+mj-lt"/>
              <a:buAutoNum type="arabicPeriod"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C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언어를 활용한 도서관리 프로그램 구현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Garamond" panose="02020404030301010803"/>
              <a:ea typeface="바탕" panose="02030600000101010101" pitchFamily="18" charset="-127"/>
              <a:cs typeface="+mn-cs"/>
            </a:endParaRPr>
          </a:p>
          <a:p>
            <a:pPr marL="457200" marR="0" lvl="0" indent="-4572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  <a:buFont typeface="+mj-lt"/>
              <a:buAutoNum type="arabicPeriod"/>
              <a:tabLst/>
              <a:defRPr/>
            </a:pP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Garamond" panose="02020404030301010803"/>
              <a:ea typeface="바탕" panose="02030600000101010101" pitchFamily="18" charset="-127"/>
              <a:cs typeface="+mn-cs"/>
            </a:endParaRPr>
          </a:p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  <a:buFont typeface="+mj-lt"/>
              <a:buAutoNum type="arabicPeriod"/>
              <a:tabLst/>
              <a:defRPr/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 </a:t>
            </a:r>
            <a:r>
              <a:rPr lang="en-US" altLang="ko-KR" sz="2400" dirty="0">
                <a:solidFill>
                  <a:prstClr val="black">
                    <a:lumMod val="85000"/>
                    <a:lumOff val="15000"/>
                  </a:prstClr>
                </a:solidFill>
                <a:latin typeface="Garamond" panose="02020404030301010803"/>
                <a:ea typeface="바탕" panose="02030600000101010101" pitchFamily="18" charset="-127"/>
              </a:rPr>
              <a:t>JAVA</a:t>
            </a:r>
            <a:r>
              <a:rPr lang="ko-KR" altLang="en-US" sz="2400" dirty="0">
                <a:solidFill>
                  <a:prstClr val="black">
                    <a:lumMod val="85000"/>
                    <a:lumOff val="15000"/>
                  </a:prstClr>
                </a:solidFill>
                <a:latin typeface="Garamond" panose="02020404030301010803"/>
                <a:ea typeface="바탕" panose="02030600000101010101" pitchFamily="18" charset="-127"/>
              </a:rPr>
              <a:t>언어를 활용한 급여계산 프로그램 구현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83992A"/>
              </a:buClr>
              <a:buSzPct val="115000"/>
              <a:buFont typeface="Arial"/>
              <a:buChar char="•"/>
              <a:tabLst/>
              <a:defRPr/>
            </a:pPr>
            <a:endParaRPr kumimoji="0" lang="en-US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Garamond" panose="02020404030301010803"/>
              <a:ea typeface="바탕" panose="02030600000101010101" pitchFamily="18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FF9E14-68E8-E3C2-B70D-0245B349123D}"/>
              </a:ext>
            </a:extLst>
          </p:cNvPr>
          <p:cNvSpPr txBox="1"/>
          <p:nvPr/>
        </p:nvSpPr>
        <p:spPr>
          <a:xfrm>
            <a:off x="9655174" y="5248862"/>
            <a:ext cx="1270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이진우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D448B35-537E-98EA-549E-540A5C0994C8}"/>
              </a:ext>
            </a:extLst>
          </p:cNvPr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60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K-Digital </a:t>
            </a:r>
            <a:r>
              <a:rPr kumimoji="0" lang="en-US" altLang="ko-KR" sz="1600" b="0" i="0" u="none" strike="noStrike" kern="0" cap="none" spc="6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Training</a:t>
            </a:r>
            <a:endParaRPr kumimoji="0" lang="ko-KR" altLang="en-US" sz="1600" b="0" i="0" u="none" strike="noStrike" kern="0" cap="none" spc="6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Garamond" panose="02020404030301010803"/>
              <a:ea typeface="바탕" panose="02030600000101010101" pitchFamily="18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357682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②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설계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CEBCB1C-F9DA-DBCF-1280-DD675757DB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879" y="1666749"/>
            <a:ext cx="7424481" cy="476017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8944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헤더파일 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9463BE9-2E48-14A1-A5C5-4AE11BA6AA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4585" y="1536013"/>
            <a:ext cx="8239125" cy="42576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FC662C-B56B-698F-6B4B-AAEB4873E0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916CA4-26EC-E9C3-7826-71F6F3EB55ED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3D82413-2D5C-E513-DCD9-201DF70F13F9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30043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헤더파일  </a:t>
            </a:r>
            <a:r>
              <a:rPr lang="en-US" altLang="ko-KR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lang="en-US" altLang="ko-KR" sz="2000" b="1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initialize_DLL</a:t>
            </a:r>
            <a:r>
              <a:rPr lang="en-US" altLang="ko-KR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7B68F77-1644-A0F8-4AB6-C70CC84F34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112" y="1757919"/>
            <a:ext cx="8410575" cy="17716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1AF64E-FC91-0E74-005F-C81ADF5097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616568-ADCA-B858-F9FC-DAD9E499F10B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871F6014-6075-0FAC-54FE-CC820195AB8A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1632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헤더파일  </a:t>
            </a:r>
            <a:r>
              <a:rPr lang="en-US" altLang="ko-KR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-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print_node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4E88FB7-E675-D0D3-CF22-3C395EF2F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1464" y="1424569"/>
            <a:ext cx="9669071" cy="47318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B41EA4-C032-E4EC-9B76-00A3B438A7B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3A17CBD-CADD-D5A1-C22A-26C3E44CAE29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26957252-8455-DB29-4151-E2F7C06C7C58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674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헤더파일  </a:t>
            </a:r>
            <a:r>
              <a:rPr lang="en-US" altLang="ko-KR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-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print_one_node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DFE86B5E-E0F5-BC48-E192-28AD8CA54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4392" y="1744328"/>
            <a:ext cx="10095791" cy="181182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9551C89-CCAF-C621-3FF2-5D1178A8FD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73D4F6-0E14-3872-3662-EC551909B56D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10" name="직선 연결선 9">
            <a:extLst>
              <a:ext uri="{FF2B5EF4-FFF2-40B4-BE49-F238E27FC236}">
                <a16:creationId xmlns:a16="http://schemas.microsoft.com/office/drawing/2014/main" id="{8AB0293A-843F-0C5B-96AF-753141A1A8C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0309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헤더파일  </a:t>
            </a:r>
            <a:r>
              <a:rPr lang="en-US" altLang="ko-KR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lang="en-US" altLang="ko-KR" sz="2000" b="1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new_node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78F069-4BBD-3D48-88C2-A32DEA993E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753" y="1416438"/>
            <a:ext cx="8473304" cy="49107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25E4558-5BC0-CE35-1AF6-7EFACA014D2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51A6DF-7447-6F49-57AD-AE89A2446C48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EE295A0-40B6-A163-AA0E-496F74934D00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01272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헤더파일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lang="en-US" altLang="ko-KR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append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_node()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0B7F78-E23F-CDF4-0606-F86A48EB84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1077" y="1547174"/>
            <a:ext cx="8362853" cy="31119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787EED6-5195-2641-72A5-C5D9A6ADF8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23EBF43-B834-E676-8843-78D7CF9E0607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CB44C56-96C4-EE06-9B5E-C3E07D7E21ED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4270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헤더파일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lang="en-US" altLang="ko-KR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insert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_node()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ECC98C2-A78F-B91E-A2E7-2C946C08A3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6617" y="1411691"/>
            <a:ext cx="10093234" cy="50326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71514C7-A6E7-779A-B2F0-8515ADDC547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A6A040-71D1-1FD9-B70F-DB29B47C1E12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2E984E35-3505-FB29-80F4-3E8F985B474A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12619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헤더파일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delete_node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C066A4-94D2-0224-DDC1-F10E0B9BC3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F179C02-0EED-2122-D247-596317241E51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178AD19-BFD4-5B50-9AFC-CC7ED031F2E3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4691ECE5-FCCD-884C-BEF8-04AE54C0E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7577" y="1361156"/>
            <a:ext cx="9736183" cy="508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4260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헤더파일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lang="en-US" altLang="ko-KR" sz="2000" b="1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scarch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_node()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5D27A14-D380-9718-C231-699210D2C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8868" y="1383606"/>
            <a:ext cx="10342919" cy="45133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87F9BB4-96EF-4041-BFF5-AA2EF38CA1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0A221A-27CE-BA70-87E1-6D074448581E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D4BFBD3-46A5-24DA-9299-8F60DBE2175D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201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5DC119-A33F-F8F0-649E-00D8B35A90ED}"/>
              </a:ext>
            </a:extLst>
          </p:cNvPr>
          <p:cNvSpPr txBox="1"/>
          <p:nvPr/>
        </p:nvSpPr>
        <p:spPr>
          <a:xfrm>
            <a:off x="7797776" y="6192393"/>
            <a:ext cx="42929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하이미디어융합아카데미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(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사물인터넷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(IOT)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기반 자동화 시스템개발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8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기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)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564460-992A-3C6D-D7FA-023F61A5BC27}"/>
              </a:ext>
            </a:extLst>
          </p:cNvPr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60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</a:rPr>
              <a:t>K-Digital </a:t>
            </a:r>
            <a:r>
              <a:rPr kumimoji="0" lang="en-US" altLang="ko-KR" sz="1600" b="0" i="0" u="none" strike="noStrike" kern="0" cap="none" spc="6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</a:rPr>
              <a:t>Training</a:t>
            </a:r>
            <a:endParaRPr kumimoji="0" lang="ko-KR" altLang="en-US" sz="1600" b="0" i="0" u="none" strike="noStrike" kern="0" cap="none" spc="6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CB2036-9D9E-22C6-5914-7D12A5CCB28A}"/>
              </a:ext>
            </a:extLst>
          </p:cNvPr>
          <p:cNvSpPr txBox="1"/>
          <p:nvPr/>
        </p:nvSpPr>
        <p:spPr>
          <a:xfrm>
            <a:off x="1991544" y="2753239"/>
            <a:ext cx="8208912" cy="615553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C</a:t>
            </a: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언어 도서관리 프로젝트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4476F2-0C1E-9903-CA41-AC610C2555EC}"/>
              </a:ext>
            </a:extLst>
          </p:cNvPr>
          <p:cNvSpPr txBox="1"/>
          <p:nvPr/>
        </p:nvSpPr>
        <p:spPr>
          <a:xfrm>
            <a:off x="5796793" y="4458838"/>
            <a:ext cx="3519589" cy="643509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성명 </a:t>
            </a:r>
            <a:r>
              <a:rPr kumimoji="0" lang="en-US" altLang="ko-KR" sz="32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: </a:t>
            </a: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 이진우</a:t>
            </a:r>
            <a:endParaRPr kumimoji="0" lang="en-US" altLang="ko-KR" sz="32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3592892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소스파일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lang="ko-KR" altLang="en-US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전처리기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0477BDC-B432-055B-D8EA-0609F21224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209" y="1536013"/>
            <a:ext cx="8305800" cy="28705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058D61-D591-D9B0-DD38-54A33F8BD8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FF3682-04B6-B943-FA9C-241A5FDEEAA2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B1E739A2-50F2-C380-9647-0A2722B9F740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97554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소스파일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write_book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27C46EC-D091-07FB-5614-FA5FA6C3D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040" y="1456831"/>
            <a:ext cx="10380747" cy="375088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71C0B0D-B62D-2B62-9085-E3E68521F10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F04BB69-2B7F-C175-8FCE-8A438FBE7BB0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D7CCE37-D5C7-AE48-BF34-66A2D5DEB0C9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22227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소스파일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lang="en-US" altLang="ko-KR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read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_book()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254C685-054E-3313-24B1-689EB92D0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159" y="1416437"/>
            <a:ext cx="10351628" cy="47231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61FC6E4-18C5-337D-6596-D76ABB3B46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F9DDE0C-3BB2-E086-7987-81F2028EDA8A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D698F87-48F2-074E-01DD-B388BF0B7724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933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소스파일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lang="en-US" altLang="ko-KR" sz="2000" b="1" dirty="0" err="1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updata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_book() - 1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21837B-8091-49CF-29D0-946CE28B51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34" y="1352152"/>
            <a:ext cx="8647320" cy="5100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A0C4DB-E60E-B5F8-F837-53900B495A0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C28F6B-267E-B652-B5AB-B946D19B17BB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C8342A9-6C0F-F308-AA8D-041A88DE6D2B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8136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소스파일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updata_book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() - 2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F5DBD53-3393-DC6C-CB44-222FF10D7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629" y="1384731"/>
            <a:ext cx="8848022" cy="50944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5AE66D7-E0A5-2B79-CE1E-5689D3F370E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584EE1-9AFA-8A98-1DE8-B5426CBD089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C770804A-51FF-5A65-6699-190FEF6DAAE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58098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소스파일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main() - 1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9ACD583-4DDF-EA56-04E9-EAD83B4B84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581" y="1361155"/>
            <a:ext cx="9172575" cy="50577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2F560E-30C1-D54F-78C1-B1C3BD0FA9E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A692B8-7EB4-275C-5377-B668553C5246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EED4297D-4A53-D2F3-BA0A-A311723CCF50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96144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③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구현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소스파일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main() - 2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CA2E07-75BC-6D03-DE6E-9D30B4982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6312" y="1361157"/>
            <a:ext cx="5906968" cy="491897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535499F-5625-4194-0BD7-B408294996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9102A9-6E7E-8CCC-89EF-5A109F7D95CE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EC34AF5-9624-BC48-A932-CCBCB19FA771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02619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④</a:t>
            </a:r>
            <a:r>
              <a:rPr kumimoji="0" lang="ko-KR" altLang="en-US" sz="2000" b="1" i="0" u="none" strike="noStrike" kern="1200" cap="none" spc="-100" normalizeH="0" baseline="0" noProof="0" dirty="0">
                <a:ln>
                  <a:noFill/>
                </a:ln>
                <a:solidFill>
                  <a:srgbClr val="E7E6E6">
                    <a:lumMod val="25000"/>
                  </a:srgb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</a:t>
            </a:r>
            <a:r>
              <a:rPr lang="ko-KR" altLang="en-US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테스트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시연 동영상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35499F-5625-4194-0BD7-B408294996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pattFill prst="dkUpDiag">
                  <a:fgClr>
                    <a:srgbClr val="E7E6E6">
                      <a:lumMod val="25000"/>
                    </a:srgb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445569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45569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B9102A9-6E7E-8CCC-89EF-5A109F7D95CE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EC34AF5-9624-BC48-A932-CCBCB19FA771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KakaoTalk_20220904_183811769">
            <a:hlinkClick r:id="" action="ppaction://media"/>
            <a:extLst>
              <a:ext uri="{FF2B5EF4-FFF2-40B4-BE49-F238E27FC236}">
                <a16:creationId xmlns:a16="http://schemas.microsoft.com/office/drawing/2014/main" id="{C662E071-33E7-3A32-8EB5-0F89E66A02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16549" y="1396707"/>
            <a:ext cx="7749073" cy="485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665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334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EC34AF5-9624-BC48-A932-CCBCB19FA771}"/>
              </a:ext>
            </a:extLst>
          </p:cNvPr>
          <p:cNvCxnSpPr>
            <a:cxnSpLocks/>
          </p:cNvCxnSpPr>
          <p:nvPr/>
        </p:nvCxnSpPr>
        <p:spPr>
          <a:xfrm>
            <a:off x="3570514" y="544193"/>
            <a:ext cx="8061273" cy="3367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3">
            <a:extLst>
              <a:ext uri="{FF2B5EF4-FFF2-40B4-BE49-F238E27FC236}">
                <a16:creationId xmlns:a16="http://schemas.microsoft.com/office/drawing/2014/main" id="{2BB7BA7F-5A26-5DA3-319E-CDE17F8E28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EC12F-D093-9E87-923D-E7BD18E629D5}"/>
              </a:ext>
            </a:extLst>
          </p:cNvPr>
          <p:cNvSpPr txBox="1"/>
          <p:nvPr/>
        </p:nvSpPr>
        <p:spPr>
          <a:xfrm>
            <a:off x="1164392" y="313361"/>
            <a:ext cx="233910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자체 평가 의견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413EEF-3AA4-46D7-4D0C-77B44B8E93AB}"/>
              </a:ext>
            </a:extLst>
          </p:cNvPr>
          <p:cNvSpPr txBox="1"/>
          <p:nvPr/>
        </p:nvSpPr>
        <p:spPr>
          <a:xfrm>
            <a:off x="1240971" y="1097279"/>
            <a:ext cx="103908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헤드소스의 함수들을 어느정도 잘 구현한 것 같았고 아직 파일을 저장하고 읽어오는 함수를 구현하는데 살짝 부족한 점이 있는 것 같지만 대체적으로 </a:t>
            </a:r>
            <a:r>
              <a:rPr lang="en-US" altLang="ko-KR" dirty="0"/>
              <a:t>C</a:t>
            </a:r>
            <a:r>
              <a:rPr lang="ko-KR" altLang="en-US" dirty="0"/>
              <a:t>언어에 대해 이해하고 활용 할 수 있는 수준을 조금이라도 높이는데 도움이 많이 되었다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30429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EBB00405-3C4C-5E25-EF08-512069F4FE98}"/>
              </a:ext>
            </a:extLst>
          </p:cNvPr>
          <p:cNvSpPr/>
          <p:nvPr/>
        </p:nvSpPr>
        <p:spPr>
          <a:xfrm>
            <a:off x="2517913" y="3429000"/>
            <a:ext cx="7156174" cy="20209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19065-4AF7-1F0C-7F7F-E8F534F7E3B2}"/>
              </a:ext>
            </a:extLst>
          </p:cNvPr>
          <p:cNvSpPr txBox="1"/>
          <p:nvPr/>
        </p:nvSpPr>
        <p:spPr>
          <a:xfrm>
            <a:off x="2570921" y="2274838"/>
            <a:ext cx="70501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b="1" dirty="0"/>
              <a:t>다음은 </a:t>
            </a:r>
            <a:r>
              <a:rPr lang="en-US" altLang="ko-KR" sz="4800" b="1" dirty="0"/>
              <a:t>JAVA</a:t>
            </a:r>
            <a:r>
              <a:rPr lang="ko-KR" altLang="en-US" sz="4800" b="1" dirty="0"/>
              <a:t>언어를 활용한 급여계산 프로그램구현 입니다</a:t>
            </a:r>
            <a:r>
              <a:rPr lang="en-US" altLang="ko-KR" sz="4800" b="1" dirty="0"/>
              <a:t>.</a:t>
            </a:r>
            <a:endParaRPr lang="ko-KR" altLang="en-US" sz="4800" b="1" dirty="0"/>
          </a:p>
        </p:txBody>
      </p:sp>
    </p:spTree>
    <p:extLst>
      <p:ext uri="{BB962C8B-B14F-4D97-AF65-F5344CB8AC3E}">
        <p14:creationId xmlns:p14="http://schemas.microsoft.com/office/powerpoint/2010/main" val="31228618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073B44-C3A0-27E9-B26C-3D8FD35F16BA}"/>
              </a:ext>
            </a:extLst>
          </p:cNvPr>
          <p:cNvSpPr/>
          <p:nvPr/>
        </p:nvSpPr>
        <p:spPr bwMode="auto">
          <a:xfrm>
            <a:off x="176170" y="0"/>
            <a:ext cx="3758267" cy="2608976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FCFBBA-0087-2F98-C997-5242DEC6FCA8}"/>
              </a:ext>
            </a:extLst>
          </p:cNvPr>
          <p:cNvSpPr txBox="1"/>
          <p:nvPr/>
        </p:nvSpPr>
        <p:spPr>
          <a:xfrm>
            <a:off x="1430934" y="2017891"/>
            <a:ext cx="3673068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01.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개요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6DBF6-9487-4003-2213-CA38963E9759}"/>
              </a:ext>
            </a:extLst>
          </p:cNvPr>
          <p:cNvSpPr txBox="1"/>
          <p:nvPr/>
        </p:nvSpPr>
        <p:spPr>
          <a:xfrm>
            <a:off x="1430934" y="2725064"/>
            <a:ext cx="4969212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02.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팀 구성 및 역할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92DCA6-15ED-F4A7-4F8B-221F383F3478}"/>
              </a:ext>
            </a:extLst>
          </p:cNvPr>
          <p:cNvSpPr txBox="1"/>
          <p:nvPr/>
        </p:nvSpPr>
        <p:spPr>
          <a:xfrm>
            <a:off x="1430934" y="4351360"/>
            <a:ext cx="4480049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04.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결과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EDE488-BDA6-308D-0C65-24D70150E8D9}"/>
              </a:ext>
            </a:extLst>
          </p:cNvPr>
          <p:cNvSpPr txBox="1"/>
          <p:nvPr/>
        </p:nvSpPr>
        <p:spPr>
          <a:xfrm>
            <a:off x="1430934" y="5164508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05.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자체 평가 의견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B4F895E-F6BA-035C-440E-D9CA88C2EC45}"/>
              </a:ext>
            </a:extLst>
          </p:cNvPr>
          <p:cNvSpPr txBox="1"/>
          <p:nvPr/>
        </p:nvSpPr>
        <p:spPr>
          <a:xfrm>
            <a:off x="1430934" y="3538212"/>
            <a:ext cx="5293248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03. </a:t>
            </a:r>
            <a:r>
              <a:rPr lang="ko-KR" altLang="en-US" sz="28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프로젝트 수행 절차 및 방법</a:t>
            </a:r>
          </a:p>
        </p:txBody>
      </p:sp>
    </p:spTree>
    <p:extLst>
      <p:ext uri="{BB962C8B-B14F-4D97-AF65-F5344CB8AC3E}">
        <p14:creationId xmlns:p14="http://schemas.microsoft.com/office/powerpoint/2010/main" val="428417302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5DC119-A33F-F8F0-649E-00D8B35A90ED}"/>
              </a:ext>
            </a:extLst>
          </p:cNvPr>
          <p:cNvSpPr txBox="1"/>
          <p:nvPr/>
        </p:nvSpPr>
        <p:spPr>
          <a:xfrm>
            <a:off x="7797776" y="6192393"/>
            <a:ext cx="42929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하이미디어융합아카데미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(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사물인터넷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(IOT)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기반 자동화 시스템개발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8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기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)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564460-992A-3C6D-D7FA-023F61A5BC27}"/>
              </a:ext>
            </a:extLst>
          </p:cNvPr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marL="0" marR="0" lvl="0" indent="0" algn="ct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60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</a:rPr>
              <a:t>K-Digital </a:t>
            </a:r>
            <a:r>
              <a:rPr kumimoji="0" lang="en-US" altLang="ko-KR" sz="1600" b="0" i="0" u="none" strike="noStrike" kern="0" cap="none" spc="6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</a:rPr>
              <a:t>Training</a:t>
            </a:r>
            <a:endParaRPr kumimoji="0" lang="ko-KR" altLang="en-US" sz="1600" b="0" i="0" u="none" strike="noStrike" kern="0" cap="none" spc="6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CB2036-9D9E-22C6-5914-7D12A5CCB28A}"/>
              </a:ext>
            </a:extLst>
          </p:cNvPr>
          <p:cNvSpPr txBox="1"/>
          <p:nvPr/>
        </p:nvSpPr>
        <p:spPr>
          <a:xfrm>
            <a:off x="1991544" y="2753239"/>
            <a:ext cx="8208912" cy="615553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JAVA</a:t>
            </a:r>
            <a:r>
              <a:rPr kumimoji="0" lang="ko-KR" altLang="en-US" sz="40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언어 급여계산 프로젝트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4476F2-0C1E-9903-CA41-AC610C2555EC}"/>
              </a:ext>
            </a:extLst>
          </p:cNvPr>
          <p:cNvSpPr txBox="1"/>
          <p:nvPr/>
        </p:nvSpPr>
        <p:spPr>
          <a:xfrm>
            <a:off x="5796793" y="4458838"/>
            <a:ext cx="3519589" cy="643509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0" marR="0" lvl="0" indent="0" algn="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성명 </a:t>
            </a:r>
            <a:r>
              <a:rPr kumimoji="0" lang="en-US" altLang="ko-KR" sz="32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: </a:t>
            </a:r>
            <a:r>
              <a:rPr kumimoji="0" lang="ko-KR" altLang="en-US" sz="32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</a:rPr>
              <a:t> 이진우</a:t>
            </a:r>
            <a:endParaRPr kumimoji="0" lang="en-US" altLang="ko-KR" sz="32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11817836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073B44-C3A0-27E9-B26C-3D8FD35F16BA}"/>
              </a:ext>
            </a:extLst>
          </p:cNvPr>
          <p:cNvSpPr/>
          <p:nvPr/>
        </p:nvSpPr>
        <p:spPr bwMode="auto">
          <a:xfrm>
            <a:off x="176170" y="0"/>
            <a:ext cx="3758267" cy="2608976"/>
          </a:xfrm>
          <a:prstGeom prst="rect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목차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1FCFBBA-0087-2F98-C997-5242DEC6FCA8}"/>
              </a:ext>
            </a:extLst>
          </p:cNvPr>
          <p:cNvSpPr txBox="1"/>
          <p:nvPr/>
        </p:nvSpPr>
        <p:spPr>
          <a:xfrm>
            <a:off x="1430934" y="2017891"/>
            <a:ext cx="3673068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marL="0" marR="0" lvl="0" indent="0" algn="l" defTabSz="4572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01.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프로젝트 개요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7D6DBF6-9487-4003-2213-CA38963E9759}"/>
              </a:ext>
            </a:extLst>
          </p:cNvPr>
          <p:cNvSpPr txBox="1"/>
          <p:nvPr/>
        </p:nvSpPr>
        <p:spPr>
          <a:xfrm>
            <a:off x="1430934" y="2725064"/>
            <a:ext cx="4969212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0" marR="0" lvl="0" indent="0" algn="l" defTabSz="4572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02.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프로젝트 팀 구성 및 역할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B92DCA6-15ED-F4A7-4F8B-221F383F3478}"/>
              </a:ext>
            </a:extLst>
          </p:cNvPr>
          <p:cNvSpPr txBox="1"/>
          <p:nvPr/>
        </p:nvSpPr>
        <p:spPr>
          <a:xfrm>
            <a:off x="1430934" y="4351360"/>
            <a:ext cx="4480049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0" marR="0" lvl="0" indent="0" algn="l" defTabSz="4572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04.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프로젝트 수행 결과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2EDE488-BDA6-308D-0C65-24D70150E8D9}"/>
              </a:ext>
            </a:extLst>
          </p:cNvPr>
          <p:cNvSpPr txBox="1"/>
          <p:nvPr/>
        </p:nvSpPr>
        <p:spPr>
          <a:xfrm>
            <a:off x="1430934" y="5164508"/>
            <a:ext cx="3205016" cy="430887"/>
          </a:xfrm>
          <a:prstGeom prst="rect">
            <a:avLst/>
          </a:prstGeom>
          <a:noFill/>
        </p:spPr>
        <p:txBody>
          <a:bodyPr tIns="0" bIns="0">
            <a:spAutoFit/>
          </a:bodyPr>
          <a:lstStyle/>
          <a:p>
            <a:pPr marL="0" marR="0" lvl="0" indent="0" algn="l" defTabSz="4572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05.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자체 평가 의견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B4F895E-F6BA-035C-440E-D9CA88C2EC45}"/>
              </a:ext>
            </a:extLst>
          </p:cNvPr>
          <p:cNvSpPr txBox="1"/>
          <p:nvPr/>
        </p:nvSpPr>
        <p:spPr>
          <a:xfrm>
            <a:off x="1430934" y="3538212"/>
            <a:ext cx="5293248" cy="430887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0" marR="0" lvl="0" indent="0" algn="l" defTabSz="4572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03. 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solidFill>
                    <a:srgbClr val="B71E42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프로젝트 수행 절차 및 방법</a:t>
            </a:r>
          </a:p>
        </p:txBody>
      </p:sp>
    </p:spTree>
    <p:extLst>
      <p:ext uri="{BB962C8B-B14F-4D97-AF65-F5344CB8AC3E}">
        <p14:creationId xmlns:p14="http://schemas.microsoft.com/office/powerpoint/2010/main" val="6329786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67476" y="197876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01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491623" y="555176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개요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3FF65E1-F290-F151-96C0-DA54BE5A4DF6}"/>
              </a:ext>
            </a:extLst>
          </p:cNvPr>
          <p:cNvSpPr/>
          <p:nvPr/>
        </p:nvSpPr>
        <p:spPr>
          <a:xfrm>
            <a:off x="1056000" y="873125"/>
            <a:ext cx="50400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 활용 프로그램 </a:t>
            </a:r>
            <a:r>
              <a:rPr kumimoji="0" lang="en-US" altLang="ko-KR" sz="1600" b="0" i="0" u="none" strike="noStrike" kern="1200" cap="none" spc="-15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: eclipse</a:t>
            </a:r>
          </a:p>
        </p:txBody>
      </p:sp>
      <p:pic>
        <p:nvPicPr>
          <p:cNvPr id="1028" name="Picture 4" descr="이클립스(Eclipse) 다운로드 및 설치 방법 - 도라가이드">
            <a:extLst>
              <a:ext uri="{FF2B5EF4-FFF2-40B4-BE49-F238E27FC236}">
                <a16:creationId xmlns:a16="http://schemas.microsoft.com/office/drawing/2014/main" id="{AF9E9494-816E-A1BF-4AD4-4FAE531D0A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4392" y="1225148"/>
            <a:ext cx="1191204" cy="6617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ECB16BA6-9163-B4B9-2FE5-E3F35480570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392" y="1991898"/>
            <a:ext cx="7952232" cy="4310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733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02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357447" y="568634"/>
            <a:ext cx="651207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387798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팀 구성 및 역할</a:t>
            </a: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8393391"/>
              </p:ext>
            </p:extLst>
          </p:nvPr>
        </p:nvGraphicFramePr>
        <p:xfrm>
          <a:off x="1336119" y="2053424"/>
          <a:ext cx="9649072" cy="2043378"/>
        </p:xfrm>
        <a:graphic>
          <a:graphicData uri="http://schemas.openxmlformats.org/drawingml/2006/table">
            <a:tbl>
              <a:tblPr firstRow="1" bandRow="1">
                <a:effectLst/>
                <a:tableStyleId>{8EC20E35-A176-4012-BC5E-935CFFF8708E}</a:tableStyleId>
              </a:tblPr>
              <a:tblGrid>
                <a:gridCol w="1979736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1620664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6048672">
                  <a:extLst>
                    <a:ext uri="{9D8B030D-6E8A-4147-A177-3AD203B41FA5}">
                      <a16:colId xmlns:a16="http://schemas.microsoft.com/office/drawing/2014/main" val="1042151021"/>
                    </a:ext>
                  </a:extLst>
                </a:gridCol>
              </a:tblGrid>
              <a:tr h="5305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훈련생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역할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담당 업무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8449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이진우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팀장 및 팀원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프로그램 설계 </a:t>
                      </a:r>
                      <a:endParaRPr lang="en-US" altLang="ko-KR" sz="1600" b="0" dirty="0">
                        <a:ln w="12700">
                          <a:solidFill>
                            <a:srgbClr val="939597"/>
                          </a:solidFill>
                          <a:prstDash val="solid"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>
                          <a:outerShdw dist="38100" dir="2640000" algn="bl" rotWithShape="0">
                            <a:srgbClr val="939597"/>
                          </a:outerShdw>
                        </a:effectLst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ko-KR" altLang="en-US" sz="160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프로그램 구현 클래스들 작성</a:t>
                      </a:r>
                      <a:endParaRPr kumimoji="0" lang="en-US" altLang="ko-KR" sz="160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프로그램 메인 작성</a:t>
                      </a:r>
                      <a:endParaRPr kumimoji="0" lang="en-US" altLang="ko-KR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프로그램 테스트</a:t>
                      </a:r>
                      <a:endParaRPr kumimoji="0" lang="en-US" altLang="ko-KR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3013064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03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4185761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절차 및 방법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623771" y="577871"/>
            <a:ext cx="600801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2105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절차 별 기간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EF989514-383D-92DF-5D0A-2E4FF7738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4977817"/>
              </p:ext>
            </p:extLst>
          </p:nvPr>
        </p:nvGraphicFramePr>
        <p:xfrm>
          <a:off x="1753705" y="2089158"/>
          <a:ext cx="8128000" cy="2867155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76173">
                  <a:extLst>
                    <a:ext uri="{9D8B030D-6E8A-4147-A177-3AD203B41FA5}">
                      <a16:colId xmlns:a16="http://schemas.microsoft.com/office/drawing/2014/main" val="546997147"/>
                    </a:ext>
                  </a:extLst>
                </a:gridCol>
                <a:gridCol w="6051827">
                  <a:extLst>
                    <a:ext uri="{9D8B030D-6E8A-4147-A177-3AD203B41FA5}">
                      <a16:colId xmlns:a16="http://schemas.microsoft.com/office/drawing/2014/main" val="3066060502"/>
                    </a:ext>
                  </a:extLst>
                </a:gridCol>
              </a:tblGrid>
              <a:tr h="57343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절차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기간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500937"/>
                  </a:ext>
                </a:extLst>
              </a:tr>
              <a:tr h="57343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주제선정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2022-11-03 ~ 2022-11-04</a:t>
                      </a:r>
                      <a:endParaRPr lang="ko-KR" altLang="en-US" dirty="0"/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204107"/>
                  </a:ext>
                </a:extLst>
              </a:tr>
              <a:tr h="57343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요구사항분석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2022-11-04 ~ 2022-11-05</a:t>
                      </a:r>
                      <a:endParaRPr lang="ko-KR" altLang="en-US" dirty="0"/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9082790"/>
                  </a:ext>
                </a:extLst>
              </a:tr>
              <a:tr h="57343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설계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2022-11-05 ~ 2022-11-07</a:t>
                      </a:r>
                      <a:endParaRPr lang="ko-KR" altLang="en-US" dirty="0"/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4979770"/>
                  </a:ext>
                </a:extLst>
              </a:tr>
              <a:tr h="57343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구현 및 테스트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2022-11-07 ~ 2022-11-12</a:t>
                      </a:r>
                      <a:endParaRPr lang="ko-KR" altLang="en-US" dirty="0"/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02939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646996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클래스 구성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332CBC6D-3593-30DB-7DFA-1D1A075B51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9205242"/>
              </p:ext>
            </p:extLst>
          </p:nvPr>
        </p:nvGraphicFramePr>
        <p:xfrm>
          <a:off x="649357" y="1936274"/>
          <a:ext cx="10601739" cy="315864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2406582">
                  <a:extLst>
                    <a:ext uri="{9D8B030D-6E8A-4147-A177-3AD203B41FA5}">
                      <a16:colId xmlns:a16="http://schemas.microsoft.com/office/drawing/2014/main" val="3609363616"/>
                    </a:ext>
                  </a:extLst>
                </a:gridCol>
                <a:gridCol w="8195157">
                  <a:extLst>
                    <a:ext uri="{9D8B030D-6E8A-4147-A177-3AD203B41FA5}">
                      <a16:colId xmlns:a16="http://schemas.microsoft.com/office/drawing/2014/main" val="3292033786"/>
                    </a:ext>
                  </a:extLst>
                </a:gridCol>
              </a:tblGrid>
              <a:tr h="6317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Employee </a:t>
                      </a:r>
                      <a:r>
                        <a:rPr lang="ko-KR" altLang="en-US" b="1" dirty="0"/>
                        <a:t>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/>
                        <a:t>전 직원을 대표하는 부모 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3387831"/>
                  </a:ext>
                </a:extLst>
              </a:tr>
              <a:tr h="6317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/>
                        <a:t>Staff</a:t>
                      </a:r>
                      <a:r>
                        <a:rPr lang="ko-KR" altLang="en-US" b="1" dirty="0"/>
                        <a:t> 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Employee </a:t>
                      </a:r>
                      <a:r>
                        <a:rPr lang="ko-KR" altLang="en-US" b="0" dirty="0"/>
                        <a:t>클래스의  상속을 받은 대표직원을 나타내는 자식 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98846615"/>
                  </a:ext>
                </a:extLst>
              </a:tr>
              <a:tr h="6317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err="1"/>
                        <a:t>RegEmployee</a:t>
                      </a:r>
                      <a:r>
                        <a:rPr lang="en-US" altLang="ko-KR" b="1" dirty="0"/>
                        <a:t> </a:t>
                      </a:r>
                      <a:r>
                        <a:rPr lang="ko-KR" altLang="en-US" b="1" dirty="0"/>
                        <a:t>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Employee </a:t>
                      </a:r>
                      <a:r>
                        <a:rPr lang="ko-KR" altLang="en-US" b="0" dirty="0"/>
                        <a:t>클래스의 상속을 받은 정규직 사원을 나타내는 자식 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74013166"/>
                  </a:ext>
                </a:extLst>
              </a:tr>
              <a:tr h="6317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err="1"/>
                        <a:t>TempEmployee</a:t>
                      </a:r>
                      <a:r>
                        <a:rPr lang="en-US" altLang="ko-KR" b="1" dirty="0"/>
                        <a:t> </a:t>
                      </a:r>
                      <a:r>
                        <a:rPr lang="ko-KR" altLang="en-US" b="1" dirty="0"/>
                        <a:t>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Employee </a:t>
                      </a:r>
                      <a:r>
                        <a:rPr lang="ko-KR" altLang="en-US" b="0" dirty="0"/>
                        <a:t>클래스의 상속을 받은 임시직 사원을 나타내는 자식 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5421305"/>
                  </a:ext>
                </a:extLst>
              </a:tr>
              <a:tr h="631728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1" dirty="0" err="1"/>
                        <a:t>TestEmployee</a:t>
                      </a:r>
                      <a:r>
                        <a:rPr lang="en-US" altLang="ko-KR" b="1" dirty="0"/>
                        <a:t> </a:t>
                      </a:r>
                      <a:r>
                        <a:rPr lang="ko-KR" altLang="en-US" b="1" dirty="0"/>
                        <a:t>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/>
                        <a:t>실행을 위한 </a:t>
                      </a:r>
                      <a:r>
                        <a:rPr lang="en-US" altLang="ko-KR" b="0" dirty="0"/>
                        <a:t>main</a:t>
                      </a:r>
                      <a:r>
                        <a:rPr lang="ko-KR" altLang="en-US" b="0" dirty="0"/>
                        <a:t>문을 구현하는 클래스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187493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871098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급여 시스템 </a:t>
            </a:r>
            <a:r>
              <a:rPr lang="en-US" altLang="ko-KR" sz="2000" b="1" spc="-1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UML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445569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45569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1E5BDAC7-F459-2DB7-A464-BDF79A3F0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65" y="1744329"/>
            <a:ext cx="8878957" cy="415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0369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highlight>
                <a:srgbClr val="000000"/>
              </a:highlight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Employee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클래스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445569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45569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1D5725B8-EBC5-096D-20E9-739019C80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392" y="1387597"/>
            <a:ext cx="9901173" cy="5071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231889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 b="1" dirty="0">
                <a:solidFill>
                  <a:schemeClr val="bg1"/>
                </a:solidFill>
                <a:latin typeface="Calibri"/>
                <a:ea typeface="맑은 고딕" panose="020B0503020000020004" pitchFamily="50" charset="-127"/>
              </a:rPr>
              <a:t>Staff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클래스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134DB2BE-C5C0-0D16-0E86-E19FCEEA2D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392" y="1472430"/>
            <a:ext cx="9848165" cy="4934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13397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RegEmployee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클래스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4CEC434C-FA64-0763-3408-9AFBB17754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8956" y="1422387"/>
            <a:ext cx="9740348" cy="5002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8942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67476" y="197876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491623" y="555176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FA42CC-E8F9-1E6A-9EA8-35E168C6B601}"/>
              </a:ext>
            </a:extLst>
          </p:cNvPr>
          <p:cNvSpPr txBox="1"/>
          <p:nvPr/>
        </p:nvSpPr>
        <p:spPr>
          <a:xfrm>
            <a:off x="866502" y="1263062"/>
            <a:ext cx="1045899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 C</a:t>
            </a:r>
            <a:r>
              <a:rPr lang="ko-KR" altLang="en-US" dirty="0"/>
              <a:t>언어 </a:t>
            </a:r>
            <a:r>
              <a:rPr lang="en-US" altLang="ko-KR" dirty="0"/>
              <a:t>(</a:t>
            </a:r>
            <a:r>
              <a:rPr lang="ko-KR" altLang="en-US" dirty="0"/>
              <a:t>이중 연결 리스트</a:t>
            </a:r>
            <a:r>
              <a:rPr lang="en-US" altLang="ko-KR" dirty="0"/>
              <a:t>, </a:t>
            </a:r>
            <a:r>
              <a:rPr lang="ko-KR" altLang="en-US" dirty="0"/>
              <a:t>파일 저장 및 읽어 오기 기능</a:t>
            </a:r>
            <a:r>
              <a:rPr lang="en-US" altLang="ko-KR" dirty="0"/>
              <a:t>, </a:t>
            </a:r>
            <a:r>
              <a:rPr lang="ko-KR" altLang="en-US" dirty="0"/>
              <a:t>노드의 순차적 검색기능</a:t>
            </a:r>
            <a:r>
              <a:rPr lang="en-US" altLang="ko-KR" dirty="0"/>
              <a:t>, </a:t>
            </a:r>
            <a:r>
              <a:rPr lang="ko-KR" altLang="en-US" dirty="0"/>
              <a:t>노드 수정기능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 </a:t>
            </a:r>
            <a:r>
              <a:rPr lang="ko-KR" altLang="en-US" dirty="0"/>
              <a:t>를 최대한 활용하여 도서관리 프로그램을 구현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4026068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TempEmployee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클래스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D4318902-51B0-6772-6F09-AF9134DAFF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826" y="1414256"/>
            <a:ext cx="9740348" cy="4961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5254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TestEmployee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클래스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- 1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61C58137-C76B-0290-3ED9-771E7779A6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6470" y="1682044"/>
            <a:ext cx="9702391" cy="4152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5726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1" i="0" u="none" strike="noStrike" kern="1200" cap="none" spc="0" normalizeH="0" baseline="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TestEmployee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클래스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- 2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43A60A5-6F67-BD30-7971-026F1C5A5F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1632" y="1490457"/>
            <a:ext cx="9638160" cy="470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33367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테스트 영상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D77CC8-E7B3-D6ED-B88D-C22A2D231CA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04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D291655-F229-22A2-6968-6D4F9DB1BF64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12EC4077-9279-8605-FA0B-A61E0651704C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68166613">
            <a:hlinkClick r:id="" action="ppaction://media"/>
            <a:extLst>
              <a:ext uri="{FF2B5EF4-FFF2-40B4-BE49-F238E27FC236}">
                <a16:creationId xmlns:a16="http://schemas.microsoft.com/office/drawing/2014/main" id="{5EBE8248-D752-D8E0-DD4C-0CBAD900B4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4391" y="1525959"/>
            <a:ext cx="9683718" cy="4453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116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3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l" defTabSz="457200" rtl="0" eaLnBrk="1" fontAlgn="t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ko-KR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 pitchFamily="34" charset="0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DEC34AF5-9624-BC48-A932-CCBCB19FA771}"/>
              </a:ext>
            </a:extLst>
          </p:cNvPr>
          <p:cNvCxnSpPr>
            <a:cxnSpLocks/>
          </p:cNvCxnSpPr>
          <p:nvPr/>
        </p:nvCxnSpPr>
        <p:spPr>
          <a:xfrm>
            <a:off x="3570514" y="544193"/>
            <a:ext cx="8061273" cy="33678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3">
            <a:extLst>
              <a:ext uri="{FF2B5EF4-FFF2-40B4-BE49-F238E27FC236}">
                <a16:creationId xmlns:a16="http://schemas.microsoft.com/office/drawing/2014/main" id="{2BB7BA7F-5A26-5DA3-319E-CDE17F8E28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05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AEC12F-D093-9E87-923D-E7BD18E629D5}"/>
              </a:ext>
            </a:extLst>
          </p:cNvPr>
          <p:cNvSpPr txBox="1"/>
          <p:nvPr/>
        </p:nvSpPr>
        <p:spPr>
          <a:xfrm>
            <a:off x="1164392" y="313361"/>
            <a:ext cx="2339102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schemeClr val="bg1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자체 평가 의견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2413EEF-3AA4-46D7-4D0C-77B44B8E93AB}"/>
              </a:ext>
            </a:extLst>
          </p:cNvPr>
          <p:cNvSpPr txBox="1"/>
          <p:nvPr/>
        </p:nvSpPr>
        <p:spPr>
          <a:xfrm>
            <a:off x="1314887" y="1540213"/>
            <a:ext cx="6286263" cy="1888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dirty="0">
                <a:solidFill>
                  <a:schemeClr val="bg1"/>
                </a:solidFill>
                <a:latin typeface="Calibri"/>
                <a:ea typeface="맑은 고딕" panose="020B0503020000020004" pitchFamily="50" charset="-127"/>
              </a:rPr>
              <a:t>객체지향언어인 자바의 특성을 이해하는데 많은 도움이 되었고 특히 부모 클래스가 자식 클래스에게 물려주는 상속성에 대한 이해도를 높이는데 많은 도움이 되었습니다</a:t>
            </a:r>
            <a:r>
              <a:rPr lang="en-US" altLang="ko-KR" sz="2000" dirty="0">
                <a:solidFill>
                  <a:schemeClr val="bg1"/>
                </a:solidFill>
                <a:latin typeface="Calibri"/>
                <a:ea typeface="맑은 고딕" panose="020B0503020000020004" pitchFamily="50" charset="-127"/>
              </a:rPr>
              <a:t>.</a:t>
            </a:r>
            <a:r>
              <a:rPr lang="ko-KR" altLang="en-US" sz="2000" dirty="0">
                <a:solidFill>
                  <a:schemeClr val="bg1"/>
                </a:solidFill>
                <a:latin typeface="Calibri"/>
                <a:ea typeface="맑은 고딕" panose="020B0503020000020004" pitchFamily="50" charset="-127"/>
              </a:rPr>
              <a:t> </a:t>
            </a:r>
            <a:endParaRPr kumimoji="0" lang="ko-KR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86124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B5DC119-A33F-F8F0-649E-00D8B35A90ED}"/>
              </a:ext>
            </a:extLst>
          </p:cNvPr>
          <p:cNvSpPr txBox="1"/>
          <p:nvPr/>
        </p:nvSpPr>
        <p:spPr>
          <a:xfrm>
            <a:off x="7797776" y="6192393"/>
            <a:ext cx="42929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1" i="0" u="none" strike="noStrike" kern="0" cap="none" spc="0" normalizeH="0" baseline="0" noProof="0" dirty="0" err="1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하이미디어융합아카데미</a:t>
            </a:r>
            <a:endParaRPr kumimoji="0" lang="en-US" altLang="ko-KR" sz="1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Garamond" panose="02020404030301010803"/>
              <a:ea typeface="바탕" panose="02030600000101010101" pitchFamily="18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(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사물인터넷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(IOT)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기반 자동화 시스템개발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8</a:t>
            </a:r>
            <a:r>
              <a:rPr kumimoji="0" lang="ko-KR" alt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기</a:t>
            </a:r>
            <a:r>
              <a:rPr kumimoji="0" lang="en-US" altLang="ko-KR" sz="1600" b="1" i="0" u="none" strike="noStrike" kern="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)</a:t>
            </a:r>
            <a:endParaRPr kumimoji="0" lang="ko-KR" altLang="en-US" sz="16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Garamond" panose="02020404030301010803"/>
              <a:ea typeface="바탕" panose="02030600000101010101" pitchFamily="18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564460-992A-3C6D-D7FA-023F61A5BC27}"/>
              </a:ext>
            </a:extLst>
          </p:cNvPr>
          <p:cNvSpPr txBox="1"/>
          <p:nvPr/>
        </p:nvSpPr>
        <p:spPr>
          <a:xfrm>
            <a:off x="0" y="-1907"/>
            <a:ext cx="12192000" cy="338554"/>
          </a:xfrm>
          <a:prstGeom prst="rect">
            <a:avLst/>
          </a:prstGeom>
          <a:solidFill>
            <a:srgbClr val="F5DF4D"/>
          </a:solidFill>
          <a:effectLst>
            <a:outerShdw blurRad="63500" algn="ctr" rotWithShape="0">
              <a:prstClr val="black">
                <a:alpha val="40000"/>
              </a:prstClr>
            </a:outerShdw>
          </a:effectLst>
        </p:spPr>
        <p:txBody>
          <a:bodyPr wrap="square" rtlCol="0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600" normalizeH="0" baseline="0" noProof="0" dirty="0">
                <a:ln>
                  <a:noFill/>
                </a:ln>
                <a:solidFill>
                  <a:srgbClr val="E7E6E6">
                    <a:lumMod val="10000"/>
                  </a:srgb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K-Digital </a:t>
            </a:r>
            <a:r>
              <a:rPr kumimoji="0" lang="en-US" altLang="ko-KR" sz="1600" b="0" i="0" u="none" strike="noStrike" kern="0" cap="none" spc="60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Garamond" panose="02020404030301010803"/>
                <a:ea typeface="바탕" panose="02030600000101010101" pitchFamily="18" charset="-127"/>
                <a:cs typeface="+mn-cs"/>
              </a:rPr>
              <a:t>Training</a:t>
            </a:r>
            <a:endParaRPr kumimoji="0" lang="ko-KR" altLang="en-US" sz="1600" b="0" i="0" u="none" strike="noStrike" kern="0" cap="none" spc="60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Garamond" panose="02020404030301010803"/>
              <a:ea typeface="바탕" panose="02030600000101010101" pitchFamily="18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CB2036-9D9E-22C6-5914-7D12A5CCB28A}"/>
              </a:ext>
            </a:extLst>
          </p:cNvPr>
          <p:cNvSpPr txBox="1"/>
          <p:nvPr/>
        </p:nvSpPr>
        <p:spPr>
          <a:xfrm>
            <a:off x="1991544" y="2753239"/>
            <a:ext cx="8208912" cy="615553"/>
          </a:xfrm>
          <a:prstGeom prst="rect">
            <a:avLst/>
          </a:prstGeom>
          <a:noFill/>
        </p:spPr>
        <p:txBody>
          <a:bodyPr wrap="square" t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 b="1" kern="0" dirty="0">
                <a:solidFill>
                  <a:prstClr val="black">
                    <a:lumMod val="75000"/>
                    <a:lumOff val="25000"/>
                  </a:prstClr>
                </a:solidFill>
                <a:latin typeface="Garamond" panose="02020404030301010803"/>
                <a:ea typeface="바탕" panose="02030600000101010101" pitchFamily="18" charset="-127"/>
              </a:rPr>
              <a:t>앱 프로젝트 마무리</a:t>
            </a:r>
            <a:endParaRPr kumimoji="0" lang="ko-KR" altLang="en-US" sz="4000" b="1" i="0" u="none" strike="noStrike" kern="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Garamond" panose="02020404030301010803"/>
              <a:ea typeface="바탕" panose="02030600000101010101" pitchFamily="18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A70D148-FA35-66E1-6E65-4B59742DDCC0}"/>
              </a:ext>
            </a:extLst>
          </p:cNvPr>
          <p:cNvSpPr txBox="1"/>
          <p:nvPr/>
        </p:nvSpPr>
        <p:spPr>
          <a:xfrm>
            <a:off x="4869045" y="3811096"/>
            <a:ext cx="272445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/>
              <a:t>감사합니다</a:t>
            </a:r>
            <a:r>
              <a:rPr lang="en-US" altLang="ko-KR" sz="3600" b="1" dirty="0"/>
              <a:t>.</a:t>
            </a:r>
            <a:endParaRPr lang="ko-KR" alt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569861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67476" y="197876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pattFill prst="dkUpDiag">
                  <a:fgClr>
                    <a:srgbClr val="E7E6E6">
                      <a:lumMod val="25000"/>
                    </a:srgb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01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445569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45569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3491623" y="555176"/>
            <a:ext cx="795223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2185214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개요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D3FF65E1-F290-F151-96C0-DA54BE5A4DF6}"/>
              </a:ext>
            </a:extLst>
          </p:cNvPr>
          <p:cNvSpPr/>
          <p:nvPr/>
        </p:nvSpPr>
        <p:spPr>
          <a:xfrm>
            <a:off x="722812" y="1161163"/>
            <a:ext cx="5040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활용 프로그램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: Visual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r>
              <a:rPr lang="en-US" altLang="ko-KR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Studio</a:t>
            </a:r>
            <a:r>
              <a:rPr lang="ko-KR" altLang="en-US" sz="1600" spc="-150" dirty="0">
                <a:solidFill>
                  <a:schemeClr val="bg2">
                    <a:lumMod val="25000"/>
                  </a:schemeClr>
                </a:solidFill>
                <a:latin typeface="+mn-ea"/>
              </a:rPr>
              <a:t> </a:t>
            </a: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  <a:p>
            <a:pPr marL="285750" indent="-285750">
              <a:buFontTx/>
              <a:buChar char="-"/>
              <a:defRPr/>
            </a:pPr>
            <a:endParaRPr lang="en-US" altLang="ko-KR" sz="1600" spc="-150" dirty="0">
              <a:solidFill>
                <a:schemeClr val="bg2">
                  <a:lumMod val="25000"/>
                </a:schemeClr>
              </a:solidFill>
              <a:latin typeface="+mn-ea"/>
              <a:ea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FF758C6-9606-1BB1-084C-A579FCF1CF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6189" y="1579250"/>
            <a:ext cx="2800350" cy="33337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19B054C-180A-12AF-004D-3959D4CCB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6189" y="1951316"/>
            <a:ext cx="8238309" cy="447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633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0000"/>
                <a:lumOff val="10000"/>
              </a:srgbClr>
            </a:gs>
            <a:gs pos="100000">
              <a:srgbClr val="939597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pattFill prst="dkUpDiag">
                  <a:fgClr>
                    <a:srgbClr val="E7E6E6">
                      <a:lumMod val="25000"/>
                    </a:srgb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02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445569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45569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357447" y="568634"/>
            <a:ext cx="6512072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3877985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팀 구성 및 역할</a:t>
            </a: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986628"/>
              </p:ext>
            </p:extLst>
          </p:nvPr>
        </p:nvGraphicFramePr>
        <p:xfrm>
          <a:off x="1336119" y="2053424"/>
          <a:ext cx="9649072" cy="2043378"/>
        </p:xfrm>
        <a:graphic>
          <a:graphicData uri="http://schemas.openxmlformats.org/drawingml/2006/table">
            <a:tbl>
              <a:tblPr firstRow="1" bandRow="1">
                <a:effectLst/>
                <a:tableStyleId>{8EC20E35-A176-4012-BC5E-935CFFF8708E}</a:tableStyleId>
              </a:tblPr>
              <a:tblGrid>
                <a:gridCol w="1979736">
                  <a:extLst>
                    <a:ext uri="{9D8B030D-6E8A-4147-A177-3AD203B41FA5}">
                      <a16:colId xmlns:a16="http://schemas.microsoft.com/office/drawing/2014/main" val="4097100218"/>
                    </a:ext>
                  </a:extLst>
                </a:gridCol>
                <a:gridCol w="1620664">
                  <a:extLst>
                    <a:ext uri="{9D8B030D-6E8A-4147-A177-3AD203B41FA5}">
                      <a16:colId xmlns:a16="http://schemas.microsoft.com/office/drawing/2014/main" val="2200023631"/>
                    </a:ext>
                  </a:extLst>
                </a:gridCol>
                <a:gridCol w="6048672">
                  <a:extLst>
                    <a:ext uri="{9D8B030D-6E8A-4147-A177-3AD203B41FA5}">
                      <a16:colId xmlns:a16="http://schemas.microsoft.com/office/drawing/2014/main" val="1042151021"/>
                    </a:ext>
                  </a:extLst>
                </a:gridCol>
              </a:tblGrid>
              <a:tr h="53057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훈련생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역할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담당 업무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907696"/>
                  </a:ext>
                </a:extLst>
              </a:tr>
              <a:tr h="84499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="0" i="0" u="none" dirty="0">
                          <a:solidFill>
                            <a:schemeClr val="bg2">
                              <a:lumMod val="25000"/>
                            </a:schemeClr>
                          </a:solidFill>
                        </a:rPr>
                        <a:t>이진우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팀장 및 팀원</a:t>
                      </a: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프로그램 설계 </a:t>
                      </a:r>
                      <a:endParaRPr lang="en-US" altLang="ko-KR" sz="1600" b="0" dirty="0">
                        <a:ln w="12700">
                          <a:solidFill>
                            <a:srgbClr val="939597"/>
                          </a:solidFill>
                          <a:prstDash val="solid"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>
                          <a:outerShdw dist="38100" dir="2640000" algn="bl" rotWithShape="0">
                            <a:srgbClr val="939597"/>
                          </a:outerShdw>
                        </a:effectLst>
                        <a:latin typeface="HY견고딕" panose="02030600000101010101" pitchFamily="18" charset="-127"/>
                        <a:ea typeface="HY견고딕" panose="02030600000101010101" pitchFamily="18" charset="-127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ko-KR" altLang="en-US" sz="160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프로그램 구현 함수들 작성</a:t>
                      </a:r>
                      <a:endParaRPr kumimoji="0" lang="en-US" altLang="ko-KR" sz="160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프로그램 메인 작성</a:t>
                      </a:r>
                      <a:endParaRPr kumimoji="0" lang="en-US" altLang="ko-KR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lvl="0" indent="0" algn="l" defTabSz="914400" rtl="0" eaLnBrk="1" fontAlgn="auto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Wingdings" panose="05000000000000000000" pitchFamily="2" charset="2"/>
                        <a:buNone/>
                        <a:tabLst/>
                        <a:defRPr/>
                      </a:pPr>
                      <a:r>
                        <a:rPr lang="ko-KR" altLang="en-US" sz="1600" b="1" dirty="0">
                          <a:ln w="12700">
                            <a:solidFill>
                              <a:srgbClr val="939597"/>
                            </a:solidFill>
                            <a:prstDash val="solid"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>
                            <a:outerShdw dist="38100" dir="2640000" algn="bl" rotWithShape="0">
                              <a:srgbClr val="939597"/>
                            </a:outerShdw>
                          </a:effectLst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▶ </a:t>
                      </a:r>
                      <a:r>
                        <a:rPr kumimoji="0" lang="ko-KR" altLang="en-US" sz="16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chemeClr val="bg2">
                              <a:lumMod val="25000"/>
                            </a:schemeClr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프로그램 테스트</a:t>
                      </a:r>
                      <a:endParaRPr kumimoji="0" lang="en-US" altLang="ko-KR" sz="1600" b="0" i="0" u="none" strike="noStrike" kern="1200" cap="none" spc="0" normalizeH="0" baseline="0" dirty="0">
                        <a:ln>
                          <a:noFill/>
                        </a:ln>
                        <a:solidFill>
                          <a:schemeClr val="bg2">
                            <a:lumMod val="25000"/>
                          </a:schemeClr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45741" marB="45741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87319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0137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5" name="TextBox 3"/>
          <p:cNvSpPr txBox="1">
            <a:spLocks noChangeArrowheads="1"/>
          </p:cNvSpPr>
          <p:nvPr/>
        </p:nvSpPr>
        <p:spPr bwMode="auto">
          <a:xfrm>
            <a:off x="255958" y="197876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000" b="1" i="0" u="none" strike="noStrike" kern="1200" cap="none" spc="0" normalizeH="0" baseline="0" noProof="0" dirty="0">
                <a:ln w="15875">
                  <a:solidFill>
                    <a:prstClr val="black"/>
                  </a:solidFill>
                </a:ln>
                <a:pattFill prst="dkUpDiag">
                  <a:fgClr>
                    <a:srgbClr val="E7E6E6">
                      <a:lumMod val="25000"/>
                    </a:srgbClr>
                  </a:fgClr>
                  <a:bgClr>
                    <a:prstClr val="white"/>
                  </a:bgClr>
                </a:patt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03</a:t>
            </a:r>
            <a:r>
              <a:rPr kumimoji="0" lang="en-US" altLang="ko-KR" sz="4000" b="1" i="0" u="none" strike="noStrike" kern="1200" cap="none" spc="0" normalizeH="0" baseline="0" noProof="0" dirty="0">
                <a:ln>
                  <a:noFill/>
                </a:ln>
                <a:solidFill>
                  <a:srgbClr val="445569"/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 </a:t>
            </a:r>
            <a:endParaRPr kumimoji="0" lang="ko-KR" altLang="en-US" sz="4000" b="1" i="0" u="none" strike="noStrike" kern="1200" cap="none" spc="0" normalizeH="0" baseline="0" noProof="0" dirty="0">
              <a:ln>
                <a:noFill/>
              </a:ln>
              <a:solidFill>
                <a:srgbClr val="445569"/>
              </a:solidFill>
              <a:effectLst/>
              <a:uLnTx/>
              <a:uFillTx/>
              <a:latin typeface="휴먼둥근헤드라인" panose="02030504000101010101" pitchFamily="18" charset="-127"/>
              <a:ea typeface="휴먼둥근헤드라인" panose="02030504000101010101" pitchFamily="18" charset="-127"/>
              <a:cs typeface="+mn-cs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4336CA7-DD68-47ED-833D-9D1086CD5222}"/>
              </a:ext>
            </a:extLst>
          </p:cNvPr>
          <p:cNvSpPr txBox="1"/>
          <p:nvPr/>
        </p:nvSpPr>
        <p:spPr>
          <a:xfrm>
            <a:off x="1164392" y="313361"/>
            <a:ext cx="4185761" cy="461665"/>
          </a:xfrm>
          <a:prstGeom prst="rect">
            <a:avLst/>
          </a:prstGeom>
          <a:noFill/>
          <a:effectLst/>
        </p:spPr>
        <p:txBody>
          <a:bodyPr wrap="non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solidFill>
                    <a:srgbClr val="FE431E">
                      <a:alpha val="0"/>
                    </a:srgbClr>
                  </a:solidFill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휴먼둥근헤드라인" panose="02030504000101010101" pitchFamily="18" charset="-127"/>
                <a:ea typeface="휴먼둥근헤드라인" panose="02030504000101010101" pitchFamily="18" charset="-127"/>
                <a:cs typeface="+mn-cs"/>
              </a:rPr>
              <a:t>프로젝트 수행 절차 및 방법</a:t>
            </a: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</p:cNvCxnSpPr>
          <p:nvPr/>
        </p:nvCxnSpPr>
        <p:spPr>
          <a:xfrm>
            <a:off x="5623771" y="577871"/>
            <a:ext cx="6008016" cy="0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차트 19">
            <a:extLst>
              <a:ext uri="{FF2B5EF4-FFF2-40B4-BE49-F238E27FC236}">
                <a16:creationId xmlns:a16="http://schemas.microsoft.com/office/drawing/2014/main" id="{8D76217A-E8E4-7CAE-398F-B95059AE3B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2180716"/>
              </p:ext>
            </p:extLst>
          </p:nvPr>
        </p:nvGraphicFramePr>
        <p:xfrm>
          <a:off x="1671637" y="1911926"/>
          <a:ext cx="8848726" cy="39554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2239986E-2240-5121-CB02-FF75933C5FC9}"/>
              </a:ext>
            </a:extLst>
          </p:cNvPr>
          <p:cNvCxnSpPr>
            <a:cxnSpLocks/>
          </p:cNvCxnSpPr>
          <p:nvPr/>
        </p:nvCxnSpPr>
        <p:spPr>
          <a:xfrm>
            <a:off x="1597746" y="2900218"/>
            <a:ext cx="884872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2105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/>
              <a:t> </a:t>
            </a:r>
            <a:r>
              <a:rPr lang="ko-KR" altLang="en-US" sz="2000" b="1" dirty="0"/>
              <a:t>절차 별 기간</a:t>
            </a:r>
          </a:p>
        </p:txBody>
      </p:sp>
    </p:spTree>
    <p:extLst>
      <p:ext uri="{BB962C8B-B14F-4D97-AF65-F5344CB8AC3E}">
        <p14:creationId xmlns:p14="http://schemas.microsoft.com/office/powerpoint/2010/main" val="39083843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A4C78107-0BE1-42E7-9701-50F4E32B051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21052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① </a:t>
            </a:r>
            <a:r>
              <a:rPr lang="ko-KR" altLang="en-US" sz="2000" b="1" dirty="0">
                <a:solidFill>
                  <a:prstClr val="black"/>
                </a:solidFill>
                <a:latin typeface="Calibri"/>
                <a:ea typeface="맑은 고딕" panose="020B0503020000020004" pitchFamily="50" charset="-127"/>
              </a:rPr>
              <a:t>요구사항분석</a:t>
            </a:r>
            <a:endParaRPr kumimoji="0" lang="ko-KR" altLang="en-US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6B14A5-EFF5-CBB0-FA65-C60710158E93}"/>
              </a:ext>
            </a:extLst>
          </p:cNvPr>
          <p:cNvSpPr txBox="1"/>
          <p:nvPr/>
        </p:nvSpPr>
        <p:spPr>
          <a:xfrm>
            <a:off x="1164392" y="1537938"/>
            <a:ext cx="95959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프로그램은 파일에 저장된 도서 정보를 파일에서 읽어오거나 파일에 저장하는 서비스를 제공한다</a:t>
            </a:r>
            <a:r>
              <a:rPr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프로그램은 도서의 전체적인 목록 또는 하나의 목록 씩 확인을 할 수 있고 도서 등록</a:t>
            </a:r>
            <a:r>
              <a:rPr lang="en-US" altLang="ko-KR" dirty="0"/>
              <a:t>, </a:t>
            </a:r>
            <a:r>
              <a:rPr lang="ko-KR" altLang="en-US" dirty="0"/>
              <a:t>수정 </a:t>
            </a:r>
            <a:r>
              <a:rPr lang="en-US" altLang="ko-KR" dirty="0"/>
              <a:t>, </a:t>
            </a:r>
            <a:r>
              <a:rPr lang="ko-KR" altLang="en-US" dirty="0"/>
              <a:t>삭제</a:t>
            </a:r>
            <a:r>
              <a:rPr lang="en-US" altLang="ko-KR" dirty="0"/>
              <a:t>, </a:t>
            </a:r>
            <a:r>
              <a:rPr lang="ko-KR" altLang="en-US" dirty="0"/>
              <a:t>검색하는 서비스를 제공한다</a:t>
            </a:r>
            <a:r>
              <a:rPr lang="en-US" altLang="ko-KR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ko-KR" altLang="en-US" dirty="0"/>
              <a:t>도서는 코드</a:t>
            </a:r>
            <a:r>
              <a:rPr lang="en-US" altLang="ko-KR" dirty="0"/>
              <a:t>, </a:t>
            </a:r>
            <a:r>
              <a:rPr lang="ko-KR" altLang="en-US" dirty="0"/>
              <a:t>도서명</a:t>
            </a:r>
            <a:r>
              <a:rPr lang="en-US" altLang="ko-KR" dirty="0"/>
              <a:t>, </a:t>
            </a:r>
            <a:r>
              <a:rPr lang="ko-KR" altLang="en-US" dirty="0"/>
              <a:t>저자</a:t>
            </a:r>
            <a:r>
              <a:rPr lang="en-US" altLang="ko-KR" dirty="0"/>
              <a:t>, </a:t>
            </a:r>
            <a:r>
              <a:rPr lang="ko-KR" altLang="en-US" dirty="0" err="1"/>
              <a:t>출판년도의</a:t>
            </a:r>
            <a:r>
              <a:rPr lang="ko-KR" altLang="en-US" dirty="0"/>
              <a:t> 정보를 가진다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751013B3-23CF-A727-3436-319940B22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642077"/>
              </p:ext>
            </p:extLst>
          </p:nvPr>
        </p:nvGraphicFramePr>
        <p:xfrm>
          <a:off x="1286153" y="3192049"/>
          <a:ext cx="8127999" cy="2966720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62345575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32600365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46993561"/>
                    </a:ext>
                  </a:extLst>
                </a:gridCol>
              </a:tblGrid>
              <a:tr h="370840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typedef struct BOOKLIST{}</a:t>
                      </a:r>
                      <a:r>
                        <a:rPr lang="en-US" altLang="ko-KR" dirty="0" err="1"/>
                        <a:t>BOOK_t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48710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Logical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Column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Data type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660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도서 코드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code[10]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char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8119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도서명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name[20]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char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68044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저자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author[20]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char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944836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/>
                        <a:t>출판년도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year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Int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1707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이전도서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*</a:t>
                      </a:r>
                      <a:r>
                        <a:rPr lang="en-US" altLang="ko-KR" dirty="0" err="1"/>
                        <a:t>prev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struct BOOKLIST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45316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다음도서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*next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struct BOOKLIST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31247324"/>
                  </a:ext>
                </a:extLst>
              </a:tr>
            </a:tbl>
          </a:graphicData>
        </a:graphic>
      </p:graphicFrame>
      <p:sp>
        <p:nvSpPr>
          <p:cNvPr id="3" name="TextBox 3">
            <a:extLst>
              <a:ext uri="{FF2B5EF4-FFF2-40B4-BE49-F238E27FC236}">
                <a16:creationId xmlns:a16="http://schemas.microsoft.com/office/drawing/2014/main" id="{344416DE-DB97-CD41-B99A-DB303114E83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5D90C66-CDAD-6A07-2DA9-6CEB9F2CD9D9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</p:spTree>
    <p:extLst>
      <p:ext uri="{BB962C8B-B14F-4D97-AF65-F5344CB8AC3E}">
        <p14:creationId xmlns:p14="http://schemas.microsoft.com/office/powerpoint/2010/main" val="1519877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0">
              <a:schemeClr val="accent5">
                <a:lumMod val="60000"/>
                <a:lumOff val="40000"/>
              </a:schemeClr>
            </a:gs>
            <a:gs pos="44000">
              <a:schemeClr val="accent5">
                <a:lumMod val="40000"/>
                <a:lumOff val="60000"/>
              </a:schemeClr>
            </a:gs>
            <a:gs pos="71000">
              <a:srgbClr val="939597">
                <a:alpha val="70000"/>
                <a:lumMod val="99000"/>
                <a:lumOff val="1000"/>
              </a:srgbClr>
            </a:gs>
            <a:gs pos="100000">
              <a:srgbClr val="93959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219014" y="200058"/>
            <a:ext cx="11737304" cy="64087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l" rtl="0" eaLnBrk="1" fontAlgn="t" latinLnBrk="1" hangingPunct="1">
              <a:spcBef>
                <a:spcPts val="0"/>
              </a:spcBef>
              <a:spcAft>
                <a:spcPts val="0"/>
              </a:spcAft>
            </a:pPr>
            <a:endParaRPr lang="ko-KR" altLang="ko-KR" sz="1800" b="0" i="0" u="none" strike="noStrike">
              <a:effectLst/>
              <a:latin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90D086F-0F2E-4E50-E5CF-B545A24846CB}"/>
              </a:ext>
            </a:extLst>
          </p:cNvPr>
          <p:cNvSpPr txBox="1"/>
          <p:nvPr/>
        </p:nvSpPr>
        <p:spPr>
          <a:xfrm>
            <a:off x="1164392" y="961045"/>
            <a:ext cx="44593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000" b="1" spc="-100" dirty="0">
                <a:solidFill>
                  <a:schemeClr val="bg2">
                    <a:lumMod val="25000"/>
                  </a:schemeClr>
                </a:solidFill>
                <a:latin typeface="+mn-ea"/>
                <a:ea typeface="+mn-ea"/>
              </a:rPr>
              <a:t>①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요구사항분석 </a:t>
            </a:r>
            <a:r>
              <a:rPr kumimoji="0" lang="en-US" altLang="ko-KR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– </a:t>
            </a:r>
            <a:r>
              <a:rPr kumimoji="0" lang="ko-KR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맑은 고딕" panose="020B0503020000020004" pitchFamily="50" charset="-127"/>
                <a:cs typeface="+mn-cs"/>
              </a:rPr>
              <a:t>사용 함수</a:t>
            </a: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CCDA4BF1-9CB0-4298-957E-2F3F7BE612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30363"/>
              </p:ext>
            </p:extLst>
          </p:nvPr>
        </p:nvGraphicFramePr>
        <p:xfrm>
          <a:off x="1164392" y="1732152"/>
          <a:ext cx="8144174" cy="4421438"/>
        </p:xfrm>
        <a:graphic>
          <a:graphicData uri="http://schemas.openxmlformats.org/drawingml/2006/table">
            <a:tbl>
              <a:tblPr firstRow="1" bandRow="1">
                <a:tableStyleId>{EB344D84-9AFB-497E-A393-DC336BA19D2E}</a:tableStyleId>
              </a:tblPr>
              <a:tblGrid>
                <a:gridCol w="1802371">
                  <a:extLst>
                    <a:ext uri="{9D8B030D-6E8A-4147-A177-3AD203B41FA5}">
                      <a16:colId xmlns:a16="http://schemas.microsoft.com/office/drawing/2014/main" val="405721757"/>
                    </a:ext>
                  </a:extLst>
                </a:gridCol>
                <a:gridCol w="6341803">
                  <a:extLst>
                    <a:ext uri="{9D8B030D-6E8A-4147-A177-3AD203B41FA5}">
                      <a16:colId xmlns:a16="http://schemas.microsoft.com/office/drawing/2014/main" val="1580257417"/>
                    </a:ext>
                  </a:extLst>
                </a:gridCol>
              </a:tblGrid>
              <a:tr h="39807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함수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설명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2581331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read_book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파일에서 도서자료를 읽어와 이중연결 리스트 생성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24093381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write_book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도서 정보를 파일로 저장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25088100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update_book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도서 확인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등록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수정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삭제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검색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돌아가기 메뉴실행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0753312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initailize_DLL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이중연결리스트의 </a:t>
                      </a:r>
                      <a:r>
                        <a:rPr lang="en-US" altLang="ko-KR" dirty="0"/>
                        <a:t>head</a:t>
                      </a:r>
                      <a:r>
                        <a:rPr lang="ko-KR" altLang="en-US" dirty="0"/>
                        <a:t>노드 생성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9011702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print_node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모든 도서 출력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53457753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print_one_node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하나의 도서 출력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84514737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new_node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새로운 도서 생성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6516702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append_node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새로운 도서 추가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0293680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insert_node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새로운 도서 삽입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7742971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delete_node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도서 삭제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5499101"/>
                  </a:ext>
                </a:extLst>
              </a:tr>
              <a:tr h="34354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search_node</a:t>
                      </a:r>
                      <a:r>
                        <a:rPr lang="en-US" altLang="ko-KR" dirty="0"/>
                        <a:t>()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도서 검색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0230258"/>
                  </a:ext>
                </a:extLst>
              </a:tr>
            </a:tbl>
          </a:graphicData>
        </a:graphic>
      </p:graphicFrame>
      <p:sp>
        <p:nvSpPr>
          <p:cNvPr id="2" name="TextBox 3">
            <a:extLst>
              <a:ext uri="{FF2B5EF4-FFF2-40B4-BE49-F238E27FC236}">
                <a16:creationId xmlns:a16="http://schemas.microsoft.com/office/drawing/2014/main" id="{CB83D314-D337-1D08-37FB-4DF501BFBF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014" y="200058"/>
            <a:ext cx="1160462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맑은 고딕" panose="020B0503020000020004" pitchFamily="50" charset="-127"/>
              </a:defRPr>
            </a:lvl9pPr>
          </a:lstStyle>
          <a:p>
            <a:r>
              <a:rPr lang="en-US" altLang="ko-KR" sz="4000" b="1" dirty="0">
                <a:ln w="15875">
                  <a:solidFill>
                    <a:schemeClr val="tx1"/>
                  </a:solidFill>
                </a:ln>
                <a:pattFill prst="dkUpDiag">
                  <a:fgClr>
                    <a:schemeClr val="bg2">
                      <a:lumMod val="25000"/>
                    </a:schemeClr>
                  </a:fgClr>
                  <a:bgClr>
                    <a:schemeClr val="bg1"/>
                  </a:bgClr>
                </a:patt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r>
              <a:rPr lang="en-US" altLang="ko-KR" sz="4000" b="1" dirty="0">
                <a:solidFill>
                  <a:srgbClr val="445569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</a:t>
            </a:r>
            <a:endParaRPr lang="ko-KR" altLang="en-US" sz="4000" b="1" dirty="0">
              <a:solidFill>
                <a:srgbClr val="445569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69B13D1-68F9-7305-9DDA-826784F7BF50}"/>
              </a:ext>
            </a:extLst>
          </p:cNvPr>
          <p:cNvSpPr txBox="1"/>
          <p:nvPr/>
        </p:nvSpPr>
        <p:spPr>
          <a:xfrm>
            <a:off x="1164392" y="313361"/>
            <a:ext cx="3120225" cy="461665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2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프로젝트 수행 결과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816F4255-9778-AF47-E290-1423664C63AB}"/>
              </a:ext>
            </a:extLst>
          </p:cNvPr>
          <p:cNvCxnSpPr>
            <a:cxnSpLocks/>
          </p:cNvCxnSpPr>
          <p:nvPr/>
        </p:nvCxnSpPr>
        <p:spPr>
          <a:xfrm>
            <a:off x="4284617" y="544194"/>
            <a:ext cx="7347170" cy="33677"/>
          </a:xfrm>
          <a:prstGeom prst="line">
            <a:avLst/>
          </a:prstGeom>
          <a:ln w="127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4875985"/>
      </p:ext>
    </p:extLst>
  </p:cSld>
  <p:clrMapOvr>
    <a:masterClrMapping/>
  </p:clrMapOvr>
</p:sld>
</file>

<file path=ppt/theme/_rels/them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김당근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E431E"/>
      </a:accent1>
      <a:accent2>
        <a:srgbClr val="E41A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자연주의">
  <a:themeElements>
    <a:clrScheme name="자연주의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자연주의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자연주의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shade val="51000"/>
              <a:satMod val="130000"/>
            </a:schemeClr>
          </a:gs>
          <a:gs pos="80000">
            <a:schemeClr val="phClr">
              <a:shade val="93000"/>
              <a:satMod val="130000"/>
            </a:schemeClr>
          </a:gs>
          <a:gs pos="100000">
            <a:schemeClr val="phClr">
              <a:shade val="94000"/>
              <a:satMod val="135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710</TotalTime>
  <Words>888</Words>
  <Application>Microsoft Office PowerPoint</Application>
  <PresentationFormat>와이드스크린</PresentationFormat>
  <Paragraphs>250</Paragraphs>
  <Slides>45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45</vt:i4>
      </vt:variant>
    </vt:vector>
  </HeadingPairs>
  <TitlesOfParts>
    <vt:vector size="58" baseType="lpstr">
      <vt:lpstr>HY견고딕</vt:lpstr>
      <vt:lpstr>맑은 고딕</vt:lpstr>
      <vt:lpstr>휴먼둥근헤드라인</vt:lpstr>
      <vt:lpstr>Arial</vt:lpstr>
      <vt:lpstr>Calibri</vt:lpstr>
      <vt:lpstr>Calibri Light</vt:lpstr>
      <vt:lpstr>Garamond</vt:lpstr>
      <vt:lpstr>Gill Sans MT</vt:lpstr>
      <vt:lpstr>Wingdings</vt:lpstr>
      <vt:lpstr>갤러리</vt:lpstr>
      <vt:lpstr>Office 테마</vt:lpstr>
      <vt:lpstr>Office Theme</vt:lpstr>
      <vt:lpstr>자연주의</vt:lpstr>
      <vt:lpstr>앱 프로젝트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이진우</dc:creator>
  <cp:lastModifiedBy>이진우</cp:lastModifiedBy>
  <cp:revision>12</cp:revision>
  <dcterms:created xsi:type="dcterms:W3CDTF">2022-09-03T06:13:30Z</dcterms:created>
  <dcterms:modified xsi:type="dcterms:W3CDTF">2022-11-30T09:21:47Z</dcterms:modified>
</cp:coreProperties>
</file>

<file path=docProps/thumbnail.jpeg>
</file>